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61" r:id="rId3"/>
    <p:sldId id="259" r:id="rId4"/>
    <p:sldId id="262" r:id="rId5"/>
    <p:sldId id="270" r:id="rId6"/>
    <p:sldId id="271" r:id="rId7"/>
    <p:sldId id="313" r:id="rId8"/>
    <p:sldId id="316" r:id="rId9"/>
    <p:sldId id="310" r:id="rId10"/>
    <p:sldId id="312"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317" r:id="rId31"/>
    <p:sldId id="284" r:id="rId32"/>
    <p:sldId id="286" r:id="rId33"/>
    <p:sldId id="309" r:id="rId34"/>
    <p:sldId id="288" r:id="rId35"/>
    <p:sldId id="289" r:id="rId36"/>
    <p:sldId id="291" r:id="rId37"/>
    <p:sldId id="315" r:id="rId38"/>
    <p:sldId id="329" r:id="rId39"/>
    <p:sldId id="330" r:id="rId40"/>
    <p:sldId id="331" r:id="rId41"/>
    <p:sldId id="332" r:id="rId42"/>
    <p:sldId id="333" r:id="rId43"/>
    <p:sldId id="334" r:id="rId44"/>
    <p:sldId id="314" r:id="rId45"/>
    <p:sldId id="318" r:id="rId46"/>
    <p:sldId id="319" r:id="rId47"/>
    <p:sldId id="320" r:id="rId48"/>
    <p:sldId id="324" r:id="rId49"/>
    <p:sldId id="323" r:id="rId50"/>
    <p:sldId id="322" r:id="rId51"/>
    <p:sldId id="325" r:id="rId52"/>
    <p:sldId id="326" r:id="rId53"/>
    <p:sldId id="327" r:id="rId54"/>
    <p:sldId id="328" r:id="rId55"/>
    <p:sldId id="335"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260" r:id="rId74"/>
    <p:sldId id="31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705" autoAdjust="0"/>
  </p:normalViewPr>
  <p:slideViewPr>
    <p:cSldViewPr>
      <p:cViewPr>
        <p:scale>
          <a:sx n="66" d="100"/>
          <a:sy n="66" d="100"/>
        </p:scale>
        <p:origin x="-121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71C6C-8607-4542-95A7-2F218A134629}" type="datetimeFigureOut">
              <a:rPr lang="en-US" smtClean="0"/>
              <a:t>2014-06-09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6DAEA-5B47-43B0-A4E5-1DD061327668}" type="slidenum">
              <a:rPr lang="en-US" smtClean="0"/>
              <a:t>‹#›</a:t>
            </a:fld>
            <a:endParaRPr lang="en-US"/>
          </a:p>
        </p:txBody>
      </p:sp>
    </p:spTree>
    <p:extLst>
      <p:ext uri="{BB962C8B-B14F-4D97-AF65-F5344CB8AC3E}">
        <p14:creationId xmlns:p14="http://schemas.microsoft.com/office/powerpoint/2010/main" val="28811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Mean_solar_time" TargetMode="External"/><Relationship Id="rId3" Type="http://schemas.openxmlformats.org/officeDocument/2006/relationships/hyperlink" Target="http://en.wikipedia.org/wiki/Orbit" TargetMode="External"/><Relationship Id="rId7" Type="http://schemas.openxmlformats.org/officeDocument/2006/relationships/hyperlink" Target="http://en.wikipedia.org/wiki/Surfac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Earth" TargetMode="External"/><Relationship Id="rId5" Type="http://schemas.openxmlformats.org/officeDocument/2006/relationships/hyperlink" Target="http://en.wikipedia.org/wiki/Inclination" TargetMode="External"/><Relationship Id="rId10" Type="http://schemas.openxmlformats.org/officeDocument/2006/relationships/hyperlink" Target="http://en.wikipedia.org/wiki/Satellite" TargetMode="External"/><Relationship Id="rId4" Type="http://schemas.openxmlformats.org/officeDocument/2006/relationships/hyperlink" Target="http://en.wikipedia.org/wiki/Altitude" TargetMode="External"/><Relationship Id="rId9" Type="http://schemas.openxmlformats.org/officeDocument/2006/relationships/hyperlink" Target="http://en.wikipedia.org/wiki/Illumination_angl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10</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11</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12</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13</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14</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15</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16</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miter lim="800000"/>
            <a:headEnd/>
            <a:tailEnd/>
          </a:ln>
        </p:spPr>
        <p:txBody>
          <a:bodyPr/>
          <a:lstStyle/>
          <a:p>
            <a:fld id="{261A548B-0B6B-4876-AE55-23129ED16024}" type="slidenum">
              <a:rPr lang="en-US" smtClean="0"/>
              <a:pPr/>
              <a:t>17</a:t>
            </a:fld>
            <a:endParaRPr lang="en-US" dirty="0"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r>
              <a:rPr lang="en-US" dirty="0" smtClean="0"/>
              <a:t>ORBITING SATELLITE CARRYING AMATEUR RADIOS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miter lim="800000"/>
            <a:headEnd/>
            <a:tailEnd/>
          </a:ln>
        </p:spPr>
        <p:txBody>
          <a:bodyPr/>
          <a:lstStyle/>
          <a:p>
            <a:fld id="{26B71E64-EACC-45D3-AEC0-8BE7C9F29B46}" type="slidenum">
              <a:rPr lang="en-US" smtClean="0"/>
              <a:pPr/>
              <a:t>18</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r>
              <a:rPr lang="en-US" smtClean="0"/>
              <a:t>DON’T NEED POWER OR BIG ANTENNAS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miter lim="800000"/>
            <a:headEnd/>
            <a:tailEnd/>
          </a:ln>
        </p:spPr>
        <p:txBody>
          <a:bodyPr/>
          <a:lstStyle/>
          <a:p>
            <a:fld id="{5BAC63E0-A98E-4FFD-89DD-57264630DBC7}" type="slidenum">
              <a:rPr lang="en-US" smtClean="0"/>
              <a:pPr/>
              <a:t>19</a:t>
            </a:fld>
            <a:endParaRPr lang="en-US" dirty="0"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a:ln>
            <a:miter lim="800000"/>
            <a:headEnd/>
            <a:tailEnd/>
          </a:ln>
        </p:spPr>
        <p:txBody>
          <a:bodyPr/>
          <a:lstStyle/>
          <a:p>
            <a:fld id="{6FA0AECF-262D-4BB6-B1AA-88DE7AF55982}" type="slidenum">
              <a:rPr lang="en-US" smtClean="0"/>
              <a:pPr/>
              <a:t>2</a:t>
            </a:fld>
            <a:endParaRPr lang="en-US" dirty="0" smtClean="0"/>
          </a:p>
        </p:txBody>
      </p:sp>
      <p:sp>
        <p:nvSpPr>
          <p:cNvPr id="308227" name="Rectangle 2"/>
          <p:cNvSpPr>
            <a:spLocks noGrp="1" noRot="1" noChangeAspect="1" noChangeArrowheads="1" noTextEdit="1"/>
          </p:cNvSpPr>
          <p:nvPr>
            <p:ph type="sldImg"/>
          </p:nvPr>
        </p:nvSpPr>
        <p:spPr>
          <a:xfrm>
            <a:off x="1147763" y="688975"/>
            <a:ext cx="4560887" cy="3421063"/>
          </a:xfrm>
          <a:ln/>
        </p:spPr>
      </p:sp>
      <p:sp>
        <p:nvSpPr>
          <p:cNvPr id="308228" name="Rectangle 3"/>
          <p:cNvSpPr>
            <a:spLocks noGrp="1" noChangeArrowheads="1"/>
          </p:cNvSpPr>
          <p:nvPr>
            <p:ph type="body" idx="1"/>
          </p:nvPr>
        </p:nvSpPr>
        <p:spPr>
          <a:xfrm>
            <a:off x="914093" y="4344170"/>
            <a:ext cx="5029815" cy="4114800"/>
          </a:xfrm>
          <a:noFill/>
        </p:spPr>
        <p:txBody>
          <a:bodyPr/>
          <a:lstStyle/>
          <a:p>
            <a:pPr eaLnBrk="1" hangingPunct="1"/>
            <a:r>
              <a:rPr lang="en-US" sz="1400" dirty="0"/>
              <a:t>Title  Page: DISCUSS YOUR QUALIFICATIONS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miter lim="800000"/>
            <a:headEnd/>
            <a:tailEnd/>
          </a:ln>
        </p:spPr>
        <p:txBody>
          <a:bodyPr/>
          <a:lstStyle/>
          <a:p>
            <a:fld id="{6D6F1878-5918-41FF-B800-8015733EC565}" type="slidenum">
              <a:rPr lang="en-US" smtClean="0"/>
              <a:pPr/>
              <a:t>20</a:t>
            </a:fld>
            <a:endParaRPr lang="en-US" dirty="0"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miter lim="800000"/>
            <a:headEnd/>
            <a:tailEnd/>
          </a:ln>
        </p:spPr>
        <p:txBody>
          <a:bodyPr/>
          <a:lstStyle/>
          <a:p>
            <a:fld id="{6D6F1878-5918-41FF-B800-8015733EC565}" type="slidenum">
              <a:rPr lang="en-US" smtClean="0"/>
              <a:pPr/>
              <a:t>21</a:t>
            </a:fld>
            <a:endParaRPr lang="en-US" dirty="0"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miter lim="800000"/>
            <a:headEnd/>
            <a:tailEnd/>
          </a:ln>
        </p:spPr>
        <p:txBody>
          <a:bodyPr/>
          <a:lstStyle/>
          <a:p>
            <a:fld id="{37A716E3-0255-4DFD-8102-9BCEB9E2FCB2}" type="slidenum">
              <a:rPr lang="en-US" smtClean="0"/>
              <a:pPr/>
              <a:t>22</a:t>
            </a:fld>
            <a:endParaRPr lang="en-US" dirty="0"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23</a:t>
            </a:fld>
            <a:endParaRPr lang="en-US"/>
          </a:p>
        </p:txBody>
      </p:sp>
    </p:spTree>
    <p:extLst>
      <p:ext uri="{BB962C8B-B14F-4D97-AF65-F5344CB8AC3E}">
        <p14:creationId xmlns:p14="http://schemas.microsoft.com/office/powerpoint/2010/main" val="2131703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24</a:t>
            </a:fld>
            <a:endParaRPr lang="en-US"/>
          </a:p>
        </p:txBody>
      </p:sp>
    </p:spTree>
    <p:extLst>
      <p:ext uri="{BB962C8B-B14F-4D97-AF65-F5344CB8AC3E}">
        <p14:creationId xmlns:p14="http://schemas.microsoft.com/office/powerpoint/2010/main" val="492045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miter lim="800000"/>
            <a:headEnd/>
            <a:tailEnd/>
          </a:ln>
        </p:spPr>
        <p:txBody>
          <a:bodyPr/>
          <a:lstStyle/>
          <a:p>
            <a:fld id="{0E5E60D3-E1B0-461A-8ACD-09664142D029}" type="slidenum">
              <a:rPr lang="en-US" smtClean="0"/>
              <a:pPr/>
              <a:t>25</a:t>
            </a:fld>
            <a:endParaRPr lang="en-US" dirty="0" smtClean="0"/>
          </a:p>
        </p:txBody>
      </p:sp>
      <p:sp>
        <p:nvSpPr>
          <p:cNvPr id="177155" name="Rectangle 2"/>
          <p:cNvSpPr>
            <a:spLocks noGrp="1" noRot="1" noChangeAspect="1" noChangeArrowheads="1" noTextEdit="1"/>
          </p:cNvSpPr>
          <p:nvPr>
            <p:ph type="sldImg"/>
          </p:nvPr>
        </p:nvSpPr>
        <p:spPr>
          <a:xfrm>
            <a:off x="1147763" y="688975"/>
            <a:ext cx="4560887" cy="3421063"/>
          </a:xfrm>
          <a:ln/>
        </p:spPr>
      </p:sp>
      <p:sp>
        <p:nvSpPr>
          <p:cNvPr id="177156" name="Rectangle 3"/>
          <p:cNvSpPr>
            <a:spLocks noGrp="1" noChangeArrowheads="1"/>
          </p:cNvSpPr>
          <p:nvPr>
            <p:ph type="body" idx="1"/>
          </p:nvPr>
        </p:nvSpPr>
        <p:spPr>
          <a:xfrm>
            <a:off x="914093" y="4344170"/>
            <a:ext cx="5029815" cy="4114800"/>
          </a:xfrm>
          <a:noFill/>
        </p:spPr>
        <p:txBody>
          <a:bodyPr/>
          <a:lstStyle/>
          <a:p>
            <a:pPr eaLnBrk="1" hangingPunct="1"/>
            <a:r>
              <a:rPr lang="en-US" dirty="0" smtClean="0"/>
              <a:t>A </a:t>
            </a:r>
            <a:r>
              <a:rPr lang="en-US" b="1" dirty="0" smtClean="0"/>
              <a:t>sun-synchronous orbit</a:t>
            </a:r>
            <a:r>
              <a:rPr lang="en-US" dirty="0" smtClean="0"/>
              <a:t> (sometimes incorrectly called a heliosynchronous orbit) is a geocentric </a:t>
            </a:r>
            <a:r>
              <a:rPr lang="en-US" dirty="0" smtClean="0">
                <a:hlinkClick r:id="rId3" tooltip="Orbit"/>
              </a:rPr>
              <a:t>orbit</a:t>
            </a:r>
            <a:r>
              <a:rPr lang="en-US" dirty="0" smtClean="0"/>
              <a:t> which combines </a:t>
            </a:r>
            <a:r>
              <a:rPr lang="en-US" dirty="0" smtClean="0">
                <a:hlinkClick r:id="rId4" tooltip="Altitude"/>
              </a:rPr>
              <a:t>altitude</a:t>
            </a:r>
            <a:r>
              <a:rPr lang="en-US" dirty="0" smtClean="0"/>
              <a:t> and </a:t>
            </a:r>
            <a:r>
              <a:rPr lang="en-US" dirty="0" smtClean="0">
                <a:hlinkClick r:id="rId5" tooltip="Inclination"/>
              </a:rPr>
              <a:t>inclination</a:t>
            </a:r>
            <a:r>
              <a:rPr lang="en-US" dirty="0" smtClean="0"/>
              <a:t> in such a way that an object on that orbit ascends or descends over any given point of the </a:t>
            </a:r>
            <a:r>
              <a:rPr lang="en-US" dirty="0" smtClean="0">
                <a:hlinkClick r:id="rId6" tooltip="Earth"/>
              </a:rPr>
              <a:t>Earth</a:t>
            </a:r>
            <a:r>
              <a:rPr lang="en-US" dirty="0" smtClean="0"/>
              <a:t>'s </a:t>
            </a:r>
            <a:r>
              <a:rPr lang="en-US" dirty="0" smtClean="0">
                <a:hlinkClick r:id="rId7" tooltip="Surface"/>
              </a:rPr>
              <a:t>surface</a:t>
            </a:r>
            <a:r>
              <a:rPr lang="en-US" dirty="0" smtClean="0"/>
              <a:t> at the same local </a:t>
            </a:r>
            <a:r>
              <a:rPr lang="en-US" dirty="0" smtClean="0">
                <a:hlinkClick r:id="rId8" tooltip="Mean solar time"/>
              </a:rPr>
              <a:t>mean solar time</a:t>
            </a:r>
            <a:r>
              <a:rPr lang="en-US" dirty="0" smtClean="0"/>
              <a:t>. The surface </a:t>
            </a:r>
            <a:r>
              <a:rPr lang="en-US" dirty="0" smtClean="0">
                <a:hlinkClick r:id="rId9" tooltip="Illumination angle"/>
              </a:rPr>
              <a:t>illumination angle</a:t>
            </a:r>
            <a:r>
              <a:rPr lang="en-US" dirty="0" smtClean="0"/>
              <a:t> will be nearly the same every time. This consistent lighting is a useful characteristic for </a:t>
            </a:r>
            <a:r>
              <a:rPr lang="en-US" dirty="0" smtClean="0">
                <a:hlinkClick r:id="rId10" tooltip="Satellite"/>
              </a:rPr>
              <a:t>satellites</a:t>
            </a:r>
            <a:r>
              <a:rPr lang="en-US" dirty="0" smtClean="0"/>
              <a:t> that image the Earth's surface in visible or infrared wavelengths (e.g. weather and spy satellites) and for other 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miter lim="800000"/>
            <a:headEnd/>
            <a:tailEnd/>
          </a:ln>
        </p:spPr>
        <p:txBody>
          <a:bodyPr/>
          <a:lstStyle/>
          <a:p>
            <a:fld id="{71359CA1-69F4-48F7-9722-1DF7286AA955}" type="slidenum">
              <a:rPr lang="en-US" smtClean="0"/>
              <a:pPr/>
              <a:t>26</a:t>
            </a:fld>
            <a:endParaRPr lang="en-US" dirty="0"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miter lim="800000"/>
            <a:headEnd/>
            <a:tailEnd/>
          </a:ln>
        </p:spPr>
        <p:txBody>
          <a:bodyPr/>
          <a:lstStyle/>
          <a:p>
            <a:fld id="{98EDBF7E-8D0C-45E1-8768-40DBFB7A7AC0}" type="slidenum">
              <a:rPr lang="en-US" smtClean="0"/>
              <a:pPr/>
              <a:t>27</a:t>
            </a:fld>
            <a:endParaRPr lang="en-US" dirty="0"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r>
              <a:rPr lang="en-US" dirty="0" smtClean="0"/>
              <a:t>AMSAT PASS PREDICTION RESULTS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miter lim="800000"/>
            <a:headEnd/>
            <a:tailEnd/>
          </a:ln>
        </p:spPr>
        <p:txBody>
          <a:bodyPr/>
          <a:lstStyle/>
          <a:p>
            <a:fld id="{98EDBF7E-8D0C-45E1-8768-40DBFB7A7AC0}" type="slidenum">
              <a:rPr lang="en-US" smtClean="0"/>
              <a:pPr/>
              <a:t>28</a:t>
            </a:fld>
            <a:endParaRPr lang="en-US" dirty="0"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r>
              <a:rPr lang="en-US" dirty="0" smtClean="0"/>
              <a:t>AMSAT PASS PREDICTION RESULTS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29</a:t>
            </a:fld>
            <a:endParaRPr lang="en-US"/>
          </a:p>
        </p:txBody>
      </p:sp>
    </p:spTree>
    <p:extLst>
      <p:ext uri="{BB962C8B-B14F-4D97-AF65-F5344CB8AC3E}">
        <p14:creationId xmlns:p14="http://schemas.microsoft.com/office/powerpoint/2010/main" val="53023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3</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miter lim="800000"/>
            <a:headEnd/>
            <a:tailEnd/>
          </a:ln>
        </p:spPr>
        <p:txBody>
          <a:bodyPr/>
          <a:lstStyle/>
          <a:p>
            <a:fld id="{5BAC63E0-A98E-4FFD-89DD-57264630DBC7}" type="slidenum">
              <a:rPr lang="en-US" smtClean="0"/>
              <a:pPr/>
              <a:t>30</a:t>
            </a:fld>
            <a:endParaRPr lang="en-US" dirty="0"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31</a:t>
            </a:fld>
            <a:endParaRPr lang="en-US"/>
          </a:p>
        </p:txBody>
      </p:sp>
    </p:spTree>
    <p:extLst>
      <p:ext uri="{BB962C8B-B14F-4D97-AF65-F5344CB8AC3E}">
        <p14:creationId xmlns:p14="http://schemas.microsoft.com/office/powerpoint/2010/main" val="2520253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32</a:t>
            </a:fld>
            <a:endParaRPr lang="en-US"/>
          </a:p>
        </p:txBody>
      </p:sp>
    </p:spTree>
    <p:extLst>
      <p:ext uri="{BB962C8B-B14F-4D97-AF65-F5344CB8AC3E}">
        <p14:creationId xmlns:p14="http://schemas.microsoft.com/office/powerpoint/2010/main" val="1933805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miter lim="800000"/>
            <a:headEnd/>
            <a:tailEnd/>
          </a:ln>
        </p:spPr>
        <p:txBody>
          <a:bodyPr/>
          <a:lstStyle/>
          <a:p>
            <a:fld id="{1BDC8A4D-112E-4368-9748-3A77C37C52C5}" type="slidenum">
              <a:rPr lang="en-US" smtClean="0"/>
              <a:pPr/>
              <a:t>33</a:t>
            </a:fld>
            <a:endParaRPr lang="en-US" dirty="0"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eaLnBrk="1" hangingPunct="1"/>
            <a:r>
              <a:rPr lang="en-US" dirty="0" smtClean="0"/>
              <a:t>Successful sat QSO flow chart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miter lim="800000"/>
            <a:headEnd/>
            <a:tailEnd/>
          </a:ln>
        </p:spPr>
        <p:txBody>
          <a:bodyPr/>
          <a:lstStyle/>
          <a:p>
            <a:fld id="{C16C34ED-7CA0-4F93-A2ED-C364CB44917D}" type="slidenum">
              <a:rPr lang="en-US" smtClean="0"/>
              <a:pPr/>
              <a:t>34</a:t>
            </a:fld>
            <a:endParaRPr lang="en-US" dirty="0" smtClean="0"/>
          </a:p>
        </p:txBody>
      </p:sp>
      <p:sp>
        <p:nvSpPr>
          <p:cNvPr id="239619" name="Text Box 2"/>
          <p:cNvSpPr txBox="1">
            <a:spLocks noChangeArrowheads="1"/>
          </p:cNvSpPr>
          <p:nvPr/>
        </p:nvSpPr>
        <p:spPr bwMode="auto">
          <a:xfrm>
            <a:off x="2143126" y="695806"/>
            <a:ext cx="2571750" cy="3428231"/>
          </a:xfrm>
          <a:prstGeom prst="rect">
            <a:avLst/>
          </a:prstGeom>
          <a:solidFill>
            <a:srgbClr val="FFFFFF"/>
          </a:solidFill>
          <a:ln w="9360">
            <a:solidFill>
              <a:srgbClr val="000000"/>
            </a:solidFill>
            <a:miter lim="800000"/>
            <a:headEnd/>
            <a:tailEnd/>
          </a:ln>
          <a:effectLst/>
        </p:spPr>
        <p:txBody>
          <a:bodyPr wrap="none" lIns="88587" tIns="44294" rIns="88587" bIns="44294" anchor="ctr"/>
          <a:lstStyle/>
          <a:p>
            <a:endParaRPr lang="en-US" dirty="0"/>
          </a:p>
        </p:txBody>
      </p:sp>
      <p:sp>
        <p:nvSpPr>
          <p:cNvPr id="239620" name="Text Box 3"/>
          <p:cNvSpPr>
            <a:spLocks noGrp="1" noChangeArrowheads="1"/>
          </p:cNvSpPr>
          <p:nvPr>
            <p:ph type="body"/>
          </p:nvPr>
        </p:nvSpPr>
        <p:spPr>
          <a:xfrm>
            <a:off x="685185" y="4344170"/>
            <a:ext cx="5481484" cy="4114800"/>
          </a:xfrm>
          <a:noFill/>
        </p:spPr>
        <p:txBody>
          <a:bodyPr wrap="none" anchor="ctr"/>
          <a:lstStyle/>
          <a:p>
            <a:pPr eaLnBrk="1" hangingPunct="1"/>
            <a:r>
              <a:rPr lang="en-US" dirty="0" smtClean="0"/>
              <a:t>Making contacts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35</a:t>
            </a:fld>
            <a:endParaRPr lang="en-US"/>
          </a:p>
        </p:txBody>
      </p:sp>
    </p:spTree>
    <p:extLst>
      <p:ext uri="{BB962C8B-B14F-4D97-AF65-F5344CB8AC3E}">
        <p14:creationId xmlns:p14="http://schemas.microsoft.com/office/powerpoint/2010/main" val="1202466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miter lim="800000"/>
            <a:headEnd/>
            <a:tailEnd/>
          </a:ln>
        </p:spPr>
        <p:txBody>
          <a:bodyPr/>
          <a:lstStyle/>
          <a:p>
            <a:fld id="{42A0FCDB-67F4-4DD7-A6FD-92B64181B543}" type="slidenum">
              <a:rPr lang="en-US" smtClean="0"/>
              <a:pPr/>
              <a:t>36</a:t>
            </a:fld>
            <a:endParaRPr lang="en-US" dirty="0"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37</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38</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39</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4</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40</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41</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42</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43</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44</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45</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46</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47</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48</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49</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5</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50</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51</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52</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53</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54</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55</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miter lim="800000"/>
            <a:headEnd/>
            <a:tailEnd/>
          </a:ln>
        </p:spPr>
        <p:txBody>
          <a:bodyPr/>
          <a:lstStyle/>
          <a:p>
            <a:fld id="{CD8C13DF-8478-4644-8960-2F09242CE6D1}" type="slidenum">
              <a:rPr lang="en-US" smtClean="0"/>
              <a:pPr/>
              <a:t>56</a:t>
            </a:fld>
            <a:endParaRPr lang="en-US" dirty="0"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a:t>
            </a:r>
            <a:endParaRPr lang="en-US" dirty="0"/>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58</a:t>
            </a:fld>
            <a:endParaRPr lang="en-US"/>
          </a:p>
        </p:txBody>
      </p:sp>
    </p:spTree>
    <p:extLst>
      <p:ext uri="{BB962C8B-B14F-4D97-AF65-F5344CB8AC3E}">
        <p14:creationId xmlns:p14="http://schemas.microsoft.com/office/powerpoint/2010/main" val="16463559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59</a:t>
            </a:fld>
            <a:endParaRPr lang="en-US"/>
          </a:p>
        </p:txBody>
      </p:sp>
    </p:spTree>
    <p:extLst>
      <p:ext uri="{BB962C8B-B14F-4D97-AF65-F5344CB8AC3E}">
        <p14:creationId xmlns:p14="http://schemas.microsoft.com/office/powerpoint/2010/main" val="31740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6</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miter lim="800000"/>
            <a:headEnd/>
            <a:tailEnd/>
          </a:ln>
        </p:spPr>
        <p:txBody>
          <a:bodyPr/>
          <a:lstStyle/>
          <a:p>
            <a:fld id="{E298AC6A-DA72-42DE-9866-377925B32C91}" type="slidenum">
              <a:rPr lang="en-US" smtClean="0"/>
              <a:pPr/>
              <a:t>60</a:t>
            </a:fld>
            <a:endParaRPr lang="en-US" dirty="0"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miter lim="800000"/>
            <a:headEnd/>
            <a:tailEnd/>
          </a:ln>
        </p:spPr>
        <p:txBody>
          <a:bodyPr/>
          <a:lstStyle/>
          <a:p>
            <a:fld id="{B7B80493-CB22-4019-8DA7-4D5949762007}" type="slidenum">
              <a:rPr lang="en-US" smtClean="0"/>
              <a:pPr/>
              <a:t>61</a:t>
            </a:fld>
            <a:endParaRPr lang="en-US" dirty="0" smtClean="0"/>
          </a:p>
        </p:txBody>
      </p:sp>
      <p:sp>
        <p:nvSpPr>
          <p:cNvPr id="237571" name="Rectangle 2"/>
          <p:cNvSpPr>
            <a:spLocks noGrp="1" noRot="1" noChangeAspect="1" noChangeArrowheads="1" noTextEdit="1"/>
          </p:cNvSpPr>
          <p:nvPr>
            <p:ph type="sldImg"/>
          </p:nvPr>
        </p:nvSpPr>
        <p:spPr>
          <a:xfrm>
            <a:off x="1147763" y="688975"/>
            <a:ext cx="4560887" cy="3421063"/>
          </a:xfrm>
          <a:ln/>
        </p:spPr>
      </p:sp>
      <p:sp>
        <p:nvSpPr>
          <p:cNvPr id="237572" name="Rectangle 3"/>
          <p:cNvSpPr>
            <a:spLocks noGrp="1" noChangeArrowheads="1"/>
          </p:cNvSpPr>
          <p:nvPr>
            <p:ph type="body" idx="1"/>
          </p:nvPr>
        </p:nvSpPr>
        <p:spPr>
          <a:xfrm>
            <a:off x="914093" y="4344170"/>
            <a:ext cx="5029815" cy="4114800"/>
          </a:xfrm>
          <a:noFill/>
        </p:spPr>
        <p:txBody>
          <a:bodyPr/>
          <a:lstStyle/>
          <a:p>
            <a:pPr eaLnBrk="1" hangingPunct="1"/>
            <a:r>
              <a:rPr lang="en-US" dirty="0" smtClean="0"/>
              <a:t>The circles are Footprints, the area covered by the satellite.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miter lim="800000"/>
            <a:headEnd/>
            <a:tailEnd/>
          </a:ln>
        </p:spPr>
        <p:txBody>
          <a:bodyPr/>
          <a:lstStyle/>
          <a:p>
            <a:fld id="{6CBA0E8E-1B7D-4B32-A9A2-00BD2FA5D13F}" type="slidenum">
              <a:rPr lang="en-US" smtClean="0"/>
              <a:pPr/>
              <a:t>62</a:t>
            </a:fld>
            <a:endParaRPr lang="en-US" dirty="0" smtClean="0"/>
          </a:p>
        </p:txBody>
      </p:sp>
      <p:sp>
        <p:nvSpPr>
          <p:cNvPr id="278531" name="Rectangle 2"/>
          <p:cNvSpPr>
            <a:spLocks noGrp="1" noRot="1" noChangeAspect="1" noChangeArrowheads="1" noTextEdit="1"/>
          </p:cNvSpPr>
          <p:nvPr>
            <p:ph type="sldImg"/>
          </p:nvPr>
        </p:nvSpPr>
        <p:spPr>
          <a:xfrm>
            <a:off x="1147763" y="688975"/>
            <a:ext cx="4560887" cy="3421063"/>
          </a:xfrm>
          <a:ln/>
        </p:spPr>
      </p:sp>
      <p:sp>
        <p:nvSpPr>
          <p:cNvPr id="278532" name="Rectangle 3"/>
          <p:cNvSpPr>
            <a:spLocks noGrp="1" noChangeArrowheads="1"/>
          </p:cNvSpPr>
          <p:nvPr>
            <p:ph type="body" idx="1"/>
          </p:nvPr>
        </p:nvSpPr>
        <p:spPr>
          <a:xfrm>
            <a:off x="914093" y="4344170"/>
            <a:ext cx="5029815" cy="4114800"/>
          </a:xfrm>
          <a:noFill/>
        </p:spPr>
        <p:txBody>
          <a:bodyPr/>
          <a:lstStyle/>
          <a:p>
            <a:pPr eaLnBrk="1" hangingPunct="1"/>
            <a:r>
              <a:rPr lang="en-US" dirty="0" smtClean="0"/>
              <a:t>This is screen shot of NOVA’s Earth View with multiple </a:t>
            </a:r>
            <a:r>
              <a:rPr lang="en-US" dirty="0" err="1" smtClean="0"/>
              <a:t>sats</a:t>
            </a:r>
            <a:r>
              <a:rPr lang="en-US" dirty="0" smtClean="0"/>
              <a:t> and orbits</a:t>
            </a:r>
          </a:p>
          <a:p>
            <a:pPr eaLnBrk="1" hangingPunct="1"/>
            <a:endParaRPr lang="en-US" dirty="0" smtClean="0"/>
          </a:p>
          <a:p>
            <a:pPr eaLnBrk="1" hangingPunct="1"/>
            <a:r>
              <a:rPr lang="en-US" dirty="0" smtClean="0"/>
              <a:t>NOVA for Windows (Northern Lights Software Associates)  </a:t>
            </a:r>
          </a:p>
          <a:p>
            <a:pPr eaLnBrk="1" hangingPunct="1"/>
            <a:endParaRPr lang="en-US" dirty="0" smtClean="0"/>
          </a:p>
          <a:p>
            <a:pPr eaLnBrk="1" hangingPunct="1"/>
            <a:r>
              <a:rPr lang="en-US" dirty="0" smtClean="0"/>
              <a:t>NOVA is available from AMSAT .. At their new AMSAT.ORG Store.</a:t>
            </a:r>
          </a:p>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miter lim="800000"/>
            <a:headEnd/>
            <a:tailEnd/>
          </a:ln>
        </p:spPr>
        <p:txBody>
          <a:bodyPr/>
          <a:lstStyle/>
          <a:p>
            <a:fld id="{D9D5296B-C9E0-487C-A521-486B99AC744F}" type="slidenum">
              <a:rPr lang="en-US" smtClean="0"/>
              <a:pPr/>
              <a:t>63</a:t>
            </a:fld>
            <a:endParaRPr lang="en-US" smtClean="0"/>
          </a:p>
        </p:txBody>
      </p:sp>
      <p:sp>
        <p:nvSpPr>
          <p:cNvPr id="265219" name="Rectangle 2"/>
          <p:cNvSpPr>
            <a:spLocks noGrp="1" noRot="1" noChangeAspect="1" noChangeArrowheads="1" noTextEdit="1"/>
          </p:cNvSpPr>
          <p:nvPr>
            <p:ph type="sldImg"/>
          </p:nvPr>
        </p:nvSpPr>
        <p:spPr>
          <a:xfrm>
            <a:off x="1147763" y="688975"/>
            <a:ext cx="4560887" cy="3421063"/>
          </a:xfrm>
          <a:ln/>
        </p:spPr>
      </p:sp>
      <p:sp>
        <p:nvSpPr>
          <p:cNvPr id="265220" name="Rectangle 3"/>
          <p:cNvSpPr>
            <a:spLocks noGrp="1" noChangeArrowheads="1"/>
          </p:cNvSpPr>
          <p:nvPr>
            <p:ph type="body" idx="1"/>
          </p:nvPr>
        </p:nvSpPr>
        <p:spPr>
          <a:xfrm>
            <a:off x="914093" y="4344170"/>
            <a:ext cx="5029815" cy="4114800"/>
          </a:xfrm>
          <a:noFill/>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64</a:t>
            </a:fld>
            <a:endParaRPr lang="en-US"/>
          </a:p>
        </p:txBody>
      </p:sp>
    </p:spTree>
    <p:extLst>
      <p:ext uri="{BB962C8B-B14F-4D97-AF65-F5344CB8AC3E}">
        <p14:creationId xmlns:p14="http://schemas.microsoft.com/office/powerpoint/2010/main" val="8753245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65</a:t>
            </a:fld>
            <a:endParaRPr lang="en-US"/>
          </a:p>
        </p:txBody>
      </p:sp>
    </p:spTree>
    <p:extLst>
      <p:ext uri="{BB962C8B-B14F-4D97-AF65-F5344CB8AC3E}">
        <p14:creationId xmlns:p14="http://schemas.microsoft.com/office/powerpoint/2010/main" val="3392270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66</a:t>
            </a:fld>
            <a:endParaRPr lang="en-US"/>
          </a:p>
        </p:txBody>
      </p:sp>
    </p:spTree>
    <p:extLst>
      <p:ext uri="{BB962C8B-B14F-4D97-AF65-F5344CB8AC3E}">
        <p14:creationId xmlns:p14="http://schemas.microsoft.com/office/powerpoint/2010/main" val="5430082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67</a:t>
            </a:fld>
            <a:endParaRPr lang="en-US"/>
          </a:p>
        </p:txBody>
      </p:sp>
    </p:spTree>
    <p:extLst>
      <p:ext uri="{BB962C8B-B14F-4D97-AF65-F5344CB8AC3E}">
        <p14:creationId xmlns:p14="http://schemas.microsoft.com/office/powerpoint/2010/main" val="8094947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8BF4D2-DB95-46D2-9186-7024D129B552}" type="slidenum">
              <a:rPr lang="en-US" smtClean="0"/>
              <a:pPr>
                <a:defRPr/>
              </a:pPr>
              <a:t>68</a:t>
            </a:fld>
            <a:endParaRPr lang="en-US"/>
          </a:p>
        </p:txBody>
      </p:sp>
    </p:spTree>
    <p:extLst>
      <p:ext uri="{BB962C8B-B14F-4D97-AF65-F5344CB8AC3E}">
        <p14:creationId xmlns:p14="http://schemas.microsoft.com/office/powerpoint/2010/main" val="29783100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miter lim="800000"/>
            <a:headEnd/>
            <a:tailEnd/>
          </a:ln>
        </p:spPr>
        <p:txBody>
          <a:bodyPr/>
          <a:lstStyle/>
          <a:p>
            <a:fld id="{E9FDC497-BC79-424A-85A8-F0FAB0AA436A}" type="slidenum">
              <a:rPr lang="en-US" smtClean="0"/>
              <a:pPr/>
              <a:t>69</a:t>
            </a:fld>
            <a:endParaRPr lang="en-US" smtClean="0"/>
          </a:p>
        </p:txBody>
      </p:sp>
      <p:sp>
        <p:nvSpPr>
          <p:cNvPr id="184323" name="Rectangle 2"/>
          <p:cNvSpPr>
            <a:spLocks noGrp="1" noRot="1" noChangeAspect="1" noChangeArrowheads="1" noTextEdit="1"/>
          </p:cNvSpPr>
          <p:nvPr>
            <p:ph type="sldImg"/>
          </p:nvPr>
        </p:nvSpPr>
        <p:spPr>
          <a:xfrm>
            <a:off x="1147763" y="688975"/>
            <a:ext cx="4560887" cy="3421063"/>
          </a:xfrm>
          <a:ln/>
        </p:spPr>
      </p:sp>
      <p:sp>
        <p:nvSpPr>
          <p:cNvPr id="184324" name="Rectangle 3"/>
          <p:cNvSpPr>
            <a:spLocks noGrp="1" noChangeArrowheads="1"/>
          </p:cNvSpPr>
          <p:nvPr>
            <p:ph type="body" idx="1"/>
          </p:nvPr>
        </p:nvSpPr>
        <p:spPr>
          <a:xfrm>
            <a:off x="914093" y="4344170"/>
            <a:ext cx="5029815" cy="4114800"/>
          </a:xfrm>
          <a:noFill/>
        </p:spPr>
        <p:txBody>
          <a:bodyPr/>
          <a:lstStyle/>
          <a:p>
            <a:pPr eaLnBrk="1" hangingPunct="1"/>
            <a:r>
              <a:rPr lang="en-US" smtClean="0"/>
              <a:t>I recommend leaving this slide up during the Q &amp; A Period, there are a few slides after this one that you can use to answer questions but try to come back to this slide and leave it up on the screen for as long as possible. Let this slide be the action to take next!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7</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miter lim="800000"/>
            <a:headEnd/>
            <a:tailEnd/>
          </a:ln>
        </p:spPr>
        <p:txBody>
          <a:bodyPr/>
          <a:lstStyle/>
          <a:p>
            <a:fld id="{DFF7ECB1-4A31-4FFC-8DCC-8CE372885053}" type="slidenum">
              <a:rPr lang="en-US" smtClean="0"/>
              <a:pPr/>
              <a:t>70</a:t>
            </a:fld>
            <a:endParaRPr lang="en-US" dirty="0" smtClean="0"/>
          </a:p>
        </p:txBody>
      </p:sp>
      <p:sp>
        <p:nvSpPr>
          <p:cNvPr id="236547" name="Rectangle 2"/>
          <p:cNvSpPr>
            <a:spLocks noGrp="1" noRot="1" noChangeAspect="1" noChangeArrowheads="1" noTextEdit="1"/>
          </p:cNvSpPr>
          <p:nvPr>
            <p:ph type="sldImg"/>
          </p:nvPr>
        </p:nvSpPr>
        <p:spPr>
          <a:xfrm>
            <a:off x="1147763" y="688975"/>
            <a:ext cx="4560887" cy="3421063"/>
          </a:xfrm>
          <a:ln/>
        </p:spPr>
      </p:sp>
      <p:sp>
        <p:nvSpPr>
          <p:cNvPr id="236548" name="Rectangle 3"/>
          <p:cNvSpPr>
            <a:spLocks noGrp="1" noChangeArrowheads="1"/>
          </p:cNvSpPr>
          <p:nvPr>
            <p:ph type="body" idx="1"/>
          </p:nvPr>
        </p:nvSpPr>
        <p:spPr>
          <a:xfrm>
            <a:off x="914093" y="4344170"/>
            <a:ext cx="5029815" cy="4114800"/>
          </a:xfrm>
          <a:noFill/>
        </p:spPr>
        <p:txBody>
          <a:bodyPr/>
          <a:lstStyle/>
          <a:p>
            <a:pPr eaLnBrk="1" hangingPunct="1"/>
            <a:r>
              <a:rPr lang="en-US" dirty="0" smtClean="0"/>
              <a:t>THIS IS THE CUSTER END This is the slide I leave on the screen during questions….</a:t>
            </a:r>
          </a:p>
          <a:p>
            <a:pPr eaLnBrk="1" hangingPunct="1"/>
            <a:endParaRPr lang="en-US" dirty="0" smtClean="0"/>
          </a:p>
          <a:p>
            <a:pPr eaLnBrk="1" hangingPunct="1"/>
            <a:r>
              <a:rPr lang="en-US" dirty="0" smtClean="0"/>
              <a:t>I have  a copy of Gould’s two newest books… the getting started and also the AO-51 book and I let them circulate during the question and demo period. (I always get them back too!)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miter lim="800000"/>
            <a:headEnd/>
            <a:tailEnd/>
          </a:ln>
        </p:spPr>
        <p:txBody>
          <a:bodyPr/>
          <a:lstStyle/>
          <a:p>
            <a:fld id="{E7E513EC-BBB3-4995-AF69-0C1659B974D1}" type="slidenum">
              <a:rPr lang="en-US" smtClean="0"/>
              <a:pPr/>
              <a:t>71</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miter lim="800000"/>
            <a:headEnd/>
            <a:tailEnd/>
          </a:ln>
        </p:spPr>
        <p:txBody>
          <a:bodyPr/>
          <a:lstStyle/>
          <a:p>
            <a:fld id="{90338E10-5904-4F6D-B042-03EB4C654BC1}" type="slidenum">
              <a:rPr lang="en-US" smtClean="0"/>
              <a:pPr/>
              <a:t>72</a:t>
            </a:fld>
            <a:endParaRPr lang="en-US" smtClean="0"/>
          </a:p>
        </p:txBody>
      </p:sp>
      <p:sp>
        <p:nvSpPr>
          <p:cNvPr id="185347" name="Text Box 2"/>
          <p:cNvSpPr txBox="1">
            <a:spLocks noChangeArrowheads="1"/>
          </p:cNvSpPr>
          <p:nvPr/>
        </p:nvSpPr>
        <p:spPr bwMode="auto">
          <a:xfrm>
            <a:off x="2143126" y="695806"/>
            <a:ext cx="2571750" cy="3428231"/>
          </a:xfrm>
          <a:prstGeom prst="rect">
            <a:avLst/>
          </a:prstGeom>
          <a:solidFill>
            <a:srgbClr val="FFFFFF"/>
          </a:solidFill>
          <a:ln w="9360">
            <a:solidFill>
              <a:srgbClr val="000000"/>
            </a:solidFill>
            <a:miter lim="800000"/>
            <a:headEnd/>
            <a:tailEnd/>
          </a:ln>
          <a:effectLst/>
        </p:spPr>
        <p:txBody>
          <a:bodyPr wrap="none" lIns="88587" tIns="44294" rIns="88587" bIns="44294" anchor="ctr"/>
          <a:lstStyle/>
          <a:p>
            <a:endParaRPr lang="en-US"/>
          </a:p>
        </p:txBody>
      </p:sp>
      <p:sp>
        <p:nvSpPr>
          <p:cNvPr id="185348" name="Text Box 3"/>
          <p:cNvSpPr>
            <a:spLocks noGrp="1" noChangeArrowheads="1"/>
          </p:cNvSpPr>
          <p:nvPr>
            <p:ph type="body"/>
          </p:nvPr>
        </p:nvSpPr>
        <p:spPr>
          <a:xfrm>
            <a:off x="685185" y="4344170"/>
            <a:ext cx="5481484" cy="4114800"/>
          </a:xfrm>
          <a:noFill/>
        </p:spPr>
        <p:txBody>
          <a:bodyPr wrap="none" anchor="ctr"/>
          <a:lstStyle/>
          <a:p>
            <a:pPr eaLnBrk="1" hangingPunct="1"/>
            <a:r>
              <a:rPr lang="en-US" smtClean="0"/>
              <a:t>Questions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73</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74</a:t>
            </a:fld>
            <a:endParaRPr lang="en-US"/>
          </a:p>
        </p:txBody>
      </p:sp>
    </p:spTree>
    <p:extLst>
      <p:ext uri="{BB962C8B-B14F-4D97-AF65-F5344CB8AC3E}">
        <p14:creationId xmlns:p14="http://schemas.microsoft.com/office/powerpoint/2010/main" val="94129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miter lim="800000"/>
            <a:headEnd/>
            <a:tailEnd/>
          </a:ln>
        </p:spPr>
        <p:txBody>
          <a:bodyPr/>
          <a:lstStyle/>
          <a:p>
            <a:fld id="{371FD6AC-A03F-4582-B90A-7E16E67DB27E}" type="slidenum">
              <a:rPr lang="en-US" smtClean="0"/>
              <a:pPr/>
              <a:t>8</a:t>
            </a:fld>
            <a:endParaRPr lang="en-US" dirty="0"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6DAEA-5B47-43B0-A4E5-1DD061327668}" type="slidenum">
              <a:rPr lang="en-US" smtClean="0"/>
              <a:t>9</a:t>
            </a:fld>
            <a:endParaRPr lang="en-US"/>
          </a:p>
        </p:txBody>
      </p:sp>
    </p:spTree>
    <p:extLst>
      <p:ext uri="{BB962C8B-B14F-4D97-AF65-F5344CB8AC3E}">
        <p14:creationId xmlns:p14="http://schemas.microsoft.com/office/powerpoint/2010/main" val="94129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4BDAC8-51FC-423D-BD35-7C651BC9B25F}" type="datetimeFigureOut">
              <a:rPr lang="en-US" smtClean="0"/>
              <a:t>2014-06-09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364289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BDAC8-51FC-423D-BD35-7C651BC9B25F}" type="datetimeFigureOut">
              <a:rPr lang="en-US" smtClean="0"/>
              <a:t>2014-06-09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9006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BDAC8-51FC-423D-BD35-7C651BC9B25F}" type="datetimeFigureOut">
              <a:rPr lang="en-US" smtClean="0"/>
              <a:t>2014-06-09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101115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BDAC8-51FC-423D-BD35-7C651BC9B25F}" type="datetimeFigureOut">
              <a:rPr lang="en-US" smtClean="0"/>
              <a:t>2014-06-09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58702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BDAC8-51FC-423D-BD35-7C651BC9B25F}" type="datetimeFigureOut">
              <a:rPr lang="en-US" smtClean="0"/>
              <a:t>2014-06-09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24807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4BDAC8-51FC-423D-BD35-7C651BC9B25F}" type="datetimeFigureOut">
              <a:rPr lang="en-US" smtClean="0"/>
              <a:t>2014-06-09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196876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BDAC8-51FC-423D-BD35-7C651BC9B25F}" type="datetimeFigureOut">
              <a:rPr lang="en-US" smtClean="0"/>
              <a:t>2014-06-09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10405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BDAC8-51FC-423D-BD35-7C651BC9B25F}" type="datetimeFigureOut">
              <a:rPr lang="en-US" smtClean="0"/>
              <a:t>2014-06-09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49412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BDAC8-51FC-423D-BD35-7C651BC9B25F}" type="datetimeFigureOut">
              <a:rPr lang="en-US" smtClean="0"/>
              <a:t>2014-06-09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124736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BDAC8-51FC-423D-BD35-7C651BC9B25F}" type="datetimeFigureOut">
              <a:rPr lang="en-US" smtClean="0"/>
              <a:t>2014-06-09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212159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BDAC8-51FC-423D-BD35-7C651BC9B25F}" type="datetimeFigureOut">
              <a:rPr lang="en-US" smtClean="0"/>
              <a:t>2014-06-09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0CE1C-2233-4393-8E72-F6049D19F54B}" type="slidenum">
              <a:rPr lang="en-US" smtClean="0"/>
              <a:t>‹#›</a:t>
            </a:fld>
            <a:endParaRPr lang="en-US"/>
          </a:p>
        </p:txBody>
      </p:sp>
    </p:spTree>
    <p:extLst>
      <p:ext uri="{BB962C8B-B14F-4D97-AF65-F5344CB8AC3E}">
        <p14:creationId xmlns:p14="http://schemas.microsoft.com/office/powerpoint/2010/main" val="236470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BDAC8-51FC-423D-BD35-7C651BC9B25F}" type="datetimeFigureOut">
              <a:rPr lang="en-US" smtClean="0"/>
              <a:t>2014-06-09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0CE1C-2233-4393-8E72-F6049D19F54B}" type="slidenum">
              <a:rPr lang="en-US" smtClean="0"/>
              <a:t>‹#›</a:t>
            </a:fld>
            <a:endParaRPr lang="en-US"/>
          </a:p>
        </p:txBody>
      </p:sp>
    </p:spTree>
    <p:extLst>
      <p:ext uri="{BB962C8B-B14F-4D97-AF65-F5344CB8AC3E}">
        <p14:creationId xmlns:p14="http://schemas.microsoft.com/office/powerpoint/2010/main" val="33525433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6.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hyperlink" Target="http://youtu.be/XTqjQ9xIQQ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Documents/HRU/ao51.112410.fl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5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5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57.xml.rels><?xml version="1.0" encoding="UTF-8" standalone="yes"?>
<Relationships xmlns="http://schemas.openxmlformats.org/package/2006/relationships"><Relationship Id="rId3" Type="http://schemas.openxmlformats.org/officeDocument/2006/relationships/hyperlink" Target="../Documents/HRU/ISS.7.24.10.flv"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50.jpeg"/></Relationships>
</file>

<file path=ppt/slides/_rels/slide5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6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69.xml.rels><?xml version="1.0" encoding="UTF-8" standalone="yes"?>
<Relationships xmlns="http://schemas.openxmlformats.org/package/2006/relationships"><Relationship Id="rId3" Type="http://schemas.openxmlformats.org/officeDocument/2006/relationships/hyperlink" Target="http://www.amsat.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60.jpeg"/><Relationship Id="rId4" Type="http://schemas.openxmlformats.org/officeDocument/2006/relationships/image" Target="../media/image59.jpeg"/></Relationships>
</file>

<file path=ppt/slides/_rels/slide7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7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Documents%20and%20Settings/peter/Music/OSCAR%201/oscar1.wa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Documents/HRU/oscar1-filt.wav"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752600"/>
            <a:ext cx="7906125" cy="3809999"/>
          </a:xfrm>
          <a:prstGeom prst="rect">
            <a:avLst/>
          </a:prstGeom>
        </p:spPr>
      </p:pic>
    </p:spTree>
    <p:extLst>
      <p:ext uri="{BB962C8B-B14F-4D97-AF65-F5344CB8AC3E}">
        <p14:creationId xmlns:p14="http://schemas.microsoft.com/office/powerpoint/2010/main" val="225469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961572"/>
            <a:ext cx="4648199" cy="5017104"/>
          </a:xfrm>
          <a:prstGeom prst="rect">
            <a:avLst/>
          </a:prstGeom>
        </p:spPr>
      </p:pic>
    </p:spTree>
    <p:extLst>
      <p:ext uri="{BB962C8B-B14F-4D97-AF65-F5344CB8AC3E}">
        <p14:creationId xmlns:p14="http://schemas.microsoft.com/office/powerpoint/2010/main" val="404469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3" name="Picture 2" descr="amsat"/>
          <p:cNvPicPr>
            <a:picLocks noChangeAspect="1" noChangeArrowheads="1"/>
          </p:cNvPicPr>
          <p:nvPr/>
        </p:nvPicPr>
        <p:blipFill>
          <a:blip r:embed="rId4" cstate="print"/>
          <a:srcRect/>
          <a:stretch>
            <a:fillRect/>
          </a:stretch>
        </p:blipFill>
        <p:spPr bwMode="auto">
          <a:xfrm>
            <a:off x="1817077" y="1524000"/>
            <a:ext cx="5509846" cy="3581400"/>
          </a:xfrm>
          <a:prstGeom prst="rect">
            <a:avLst/>
          </a:prstGeom>
          <a:noFill/>
          <a:ln w="9525">
            <a:noFill/>
            <a:miter lim="800000"/>
            <a:headEnd/>
            <a:tailEnd/>
          </a:ln>
        </p:spPr>
      </p:pic>
      <p:sp>
        <p:nvSpPr>
          <p:cNvPr id="4" name="TextBox 3"/>
          <p:cNvSpPr txBox="1"/>
          <p:nvPr/>
        </p:nvSpPr>
        <p:spPr>
          <a:xfrm>
            <a:off x="2667000" y="5681990"/>
            <a:ext cx="4343400" cy="646331"/>
          </a:xfrm>
          <a:prstGeom prst="rect">
            <a:avLst/>
          </a:prstGeom>
          <a:noFill/>
        </p:spPr>
        <p:txBody>
          <a:bodyPr wrap="square" rtlCol="0">
            <a:spAutoFit/>
          </a:bodyPr>
          <a:lstStyle/>
          <a:p>
            <a:r>
              <a:rPr lang="en-US" sz="3600" b="1" dirty="0" smtClean="0">
                <a:solidFill>
                  <a:srgbClr val="FFFF00"/>
                </a:solidFill>
              </a:rPr>
              <a:t>WWW.AMSAT.ORG</a:t>
            </a:r>
            <a:endParaRPr lang="en-US" sz="3600" b="1" dirty="0">
              <a:solidFill>
                <a:srgbClr val="FFFF00"/>
              </a:solidFill>
            </a:endParaRPr>
          </a:p>
        </p:txBody>
      </p:sp>
    </p:spTree>
    <p:extLst>
      <p:ext uri="{BB962C8B-B14F-4D97-AF65-F5344CB8AC3E}">
        <p14:creationId xmlns:p14="http://schemas.microsoft.com/office/powerpoint/2010/main" val="5019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3" name="Picture 2" descr="CUBESAT.jpg"/>
          <p:cNvPicPr>
            <a:picLocks noChangeAspect="1"/>
          </p:cNvPicPr>
          <p:nvPr/>
        </p:nvPicPr>
        <p:blipFill>
          <a:blip r:embed="rId4" cstate="print"/>
          <a:stretch>
            <a:fillRect/>
          </a:stretch>
        </p:blipFill>
        <p:spPr>
          <a:xfrm>
            <a:off x="1752600" y="1828800"/>
            <a:ext cx="5334000" cy="3312695"/>
          </a:xfrm>
          <a:prstGeom prst="rect">
            <a:avLst/>
          </a:prstGeom>
        </p:spPr>
      </p:pic>
      <p:sp>
        <p:nvSpPr>
          <p:cNvPr id="2" name="TextBox 1"/>
          <p:cNvSpPr txBox="1"/>
          <p:nvPr/>
        </p:nvSpPr>
        <p:spPr>
          <a:xfrm>
            <a:off x="533400" y="485000"/>
            <a:ext cx="7086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outerShdw>
                </a:effectLst>
              </a:rPr>
              <a:t>        What is an Amateur Satellite?</a:t>
            </a:r>
            <a:endParaRPr lang="en-US" sz="3600" dirty="0"/>
          </a:p>
        </p:txBody>
      </p:sp>
    </p:spTree>
    <p:extLst>
      <p:ext uri="{BB962C8B-B14F-4D97-AF65-F5344CB8AC3E}">
        <p14:creationId xmlns:p14="http://schemas.microsoft.com/office/powerpoint/2010/main" val="1940820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3" name="Picture 2" descr="cubesat4.jpg"/>
          <p:cNvPicPr>
            <a:picLocks noChangeAspect="1"/>
          </p:cNvPicPr>
          <p:nvPr/>
        </p:nvPicPr>
        <p:blipFill>
          <a:blip r:embed="rId4" cstate="print"/>
          <a:stretch>
            <a:fillRect/>
          </a:stretch>
        </p:blipFill>
        <p:spPr>
          <a:xfrm>
            <a:off x="1447800" y="2331403"/>
            <a:ext cx="6096000" cy="42672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
            <a:ext cx="73945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9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3" name="Picture 11" descr="Mythbusters_Collection3"/>
          <p:cNvPicPr>
            <a:picLocks noChangeAspect="1" noChangeArrowheads="1"/>
          </p:cNvPicPr>
          <p:nvPr/>
        </p:nvPicPr>
        <p:blipFill>
          <a:blip r:embed="rId4" cstate="print"/>
          <a:srcRect/>
          <a:stretch>
            <a:fillRect/>
          </a:stretch>
        </p:blipFill>
        <p:spPr bwMode="auto">
          <a:xfrm>
            <a:off x="2514600" y="1041929"/>
            <a:ext cx="3810000" cy="5362575"/>
          </a:xfrm>
          <a:prstGeom prst="rect">
            <a:avLst/>
          </a:prstGeom>
          <a:noFill/>
          <a:ln w="9525">
            <a:noFill/>
            <a:miter lim="800000"/>
            <a:headEnd/>
            <a:tailEnd/>
          </a:ln>
        </p:spPr>
      </p:pic>
      <p:sp>
        <p:nvSpPr>
          <p:cNvPr id="7" name="TextBox 6"/>
          <p:cNvSpPr txBox="1"/>
          <p:nvPr/>
        </p:nvSpPr>
        <p:spPr>
          <a:xfrm>
            <a:off x="3581400" y="672597"/>
            <a:ext cx="2362200" cy="369332"/>
          </a:xfrm>
          <a:prstGeom prst="rect">
            <a:avLst/>
          </a:prstGeom>
          <a:noFill/>
        </p:spPr>
        <p:txBody>
          <a:bodyPr wrap="square" rtlCol="0">
            <a:spAutoFit/>
          </a:bodyPr>
          <a:lstStyle/>
          <a:p>
            <a:endParaRPr lang="en-US"/>
          </a:p>
        </p:txBody>
      </p:sp>
      <p:sp>
        <p:nvSpPr>
          <p:cNvPr id="8" name="TextBox 7"/>
          <p:cNvSpPr txBox="1"/>
          <p:nvPr/>
        </p:nvSpPr>
        <p:spPr>
          <a:xfrm>
            <a:off x="304800" y="152400"/>
            <a:ext cx="7543800" cy="584775"/>
          </a:xfrm>
          <a:prstGeom prst="rect">
            <a:avLst/>
          </a:prstGeom>
          <a:noFill/>
        </p:spPr>
        <p:txBody>
          <a:bodyPr wrap="square" rtlCol="0">
            <a:spAutoFit/>
          </a:bodyPr>
          <a:lstStyle/>
          <a:p>
            <a:r>
              <a:rPr lang="en-US" sz="3200" b="1" dirty="0" smtClean="0">
                <a:solidFill>
                  <a:srgbClr val="FFFF00"/>
                </a:solidFill>
              </a:rPr>
              <a:t>Satellite Myths Busted at ARRL Centennial</a:t>
            </a:r>
            <a:endParaRPr lang="en-US" sz="3200" b="1" dirty="0">
              <a:solidFill>
                <a:srgbClr val="FFFF00"/>
              </a:solidFill>
            </a:endParaRPr>
          </a:p>
        </p:txBody>
      </p:sp>
    </p:spTree>
    <p:extLst>
      <p:ext uri="{BB962C8B-B14F-4D97-AF65-F5344CB8AC3E}">
        <p14:creationId xmlns:p14="http://schemas.microsoft.com/office/powerpoint/2010/main" val="327156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3" name="Picture 4" descr="honeymooners"/>
          <p:cNvPicPr>
            <a:picLocks noChangeAspect="1" noChangeArrowheads="1"/>
          </p:cNvPicPr>
          <p:nvPr/>
        </p:nvPicPr>
        <p:blipFill>
          <a:blip r:embed="rId4" cstate="print"/>
          <a:srcRect/>
          <a:stretch>
            <a:fillRect/>
          </a:stretch>
        </p:blipFill>
        <p:spPr bwMode="auto">
          <a:xfrm>
            <a:off x="685800" y="457200"/>
            <a:ext cx="6858000" cy="5943600"/>
          </a:xfrm>
          <a:prstGeom prst="rect">
            <a:avLst/>
          </a:prstGeom>
          <a:noFill/>
          <a:ln w="9525">
            <a:noFill/>
            <a:miter lim="800000"/>
            <a:headEnd/>
            <a:tailEnd/>
          </a:ln>
        </p:spPr>
      </p:pic>
    </p:spTree>
    <p:extLst>
      <p:ext uri="{BB962C8B-B14F-4D97-AF65-F5344CB8AC3E}">
        <p14:creationId xmlns:p14="http://schemas.microsoft.com/office/powerpoint/2010/main" val="300561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3" name="Content Placeholder 3" descr="cooper.gif"/>
          <p:cNvPicPr>
            <a:picLocks noChangeAspect="1"/>
          </p:cNvPicPr>
          <p:nvPr/>
        </p:nvPicPr>
        <p:blipFill>
          <a:blip r:embed="rId4" cstate="print"/>
          <a:stretch>
            <a:fillRect/>
          </a:stretch>
        </p:blipFill>
        <p:spPr bwMode="auto">
          <a:xfrm>
            <a:off x="2087880" y="1905000"/>
            <a:ext cx="441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672597"/>
            <a:ext cx="3048000" cy="369332"/>
          </a:xfrm>
          <a:prstGeom prst="rect">
            <a:avLst/>
          </a:prstGeom>
          <a:noFill/>
        </p:spPr>
        <p:txBody>
          <a:bodyPr wrap="square" rtlCol="0">
            <a:spAutoFit/>
          </a:bodyPr>
          <a:lstStyle/>
          <a:p>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661671"/>
            <a:ext cx="38354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503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GPS_satellite_constellation"/>
          <p:cNvPicPr>
            <a:picLocks noChangeAspect="1" noChangeArrowheads="1"/>
          </p:cNvPicPr>
          <p:nvPr/>
        </p:nvPicPr>
        <p:blipFill>
          <a:blip r:embed="rId3" cstate="print"/>
          <a:srcRect/>
          <a:stretch>
            <a:fillRect/>
          </a:stretch>
        </p:blipFill>
        <p:spPr bwMode="auto">
          <a:xfrm>
            <a:off x="3505200" y="0"/>
            <a:ext cx="2286000" cy="2286000"/>
          </a:xfrm>
          <a:prstGeom prst="rect">
            <a:avLst/>
          </a:prstGeom>
          <a:noFill/>
          <a:ln w="9525">
            <a:noFill/>
            <a:miter lim="800000"/>
            <a:headEnd/>
            <a:tailEnd/>
          </a:ln>
        </p:spPr>
      </p:pic>
      <p:sp>
        <p:nvSpPr>
          <p:cNvPr id="31747" name="WordArt 10"/>
          <p:cNvSpPr>
            <a:spLocks noChangeArrowheads="1" noChangeShapeType="1" noTextEdit="1"/>
          </p:cNvSpPr>
          <p:nvPr/>
        </p:nvSpPr>
        <p:spPr bwMode="auto">
          <a:xfrm>
            <a:off x="7010400" y="3657600"/>
            <a:ext cx="1771650" cy="291465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OSCAR</a:t>
            </a:r>
          </a:p>
        </p:txBody>
      </p:sp>
      <p:sp>
        <p:nvSpPr>
          <p:cNvPr id="31748" name="WordArt 11" descr="Narrow vertical"/>
          <p:cNvSpPr>
            <a:spLocks noChangeArrowheads="1" noChangeShapeType="1" noTextEdit="1"/>
          </p:cNvSpPr>
          <p:nvPr/>
        </p:nvSpPr>
        <p:spPr bwMode="auto">
          <a:xfrm>
            <a:off x="228600" y="4800600"/>
            <a:ext cx="2266950" cy="1657350"/>
          </a:xfrm>
          <a:prstGeom prst="rect">
            <a:avLst/>
          </a:prstGeom>
        </p:spPr>
        <p:txBody>
          <a:bodyPr wrap="none" fromWordArt="1">
            <a:prstTxWarp prst="textCurveUp">
              <a:avLst>
                <a:gd name="adj" fmla="val 40356"/>
              </a:avLst>
            </a:prstTxWarp>
          </a:bodyPr>
          <a:lstStyle/>
          <a:p>
            <a:pPr algn="ctr"/>
            <a:r>
              <a:rPr lang="en-US" sz="28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Clarke Belt </a:t>
            </a:r>
          </a:p>
        </p:txBody>
      </p:sp>
      <p:sp>
        <p:nvSpPr>
          <p:cNvPr id="31749" name="WordArt 12"/>
          <p:cNvSpPr>
            <a:spLocks noChangeArrowheads="1" noChangeShapeType="1" noTextEdit="1"/>
          </p:cNvSpPr>
          <p:nvPr/>
        </p:nvSpPr>
        <p:spPr bwMode="auto">
          <a:xfrm>
            <a:off x="685800" y="304800"/>
            <a:ext cx="1504950" cy="1822450"/>
          </a:xfrm>
          <a:prstGeom prst="rect">
            <a:avLst/>
          </a:prstGeom>
        </p:spPr>
        <p:txBody>
          <a:bodyPr wrap="none" fromWordArt="1">
            <a:prstTxWarp prst="textSlantUp">
              <a:avLst>
                <a:gd name="adj" fmla="val 32056"/>
              </a:avLst>
            </a:prstTxWarp>
          </a:bodyPr>
          <a:lstStyle/>
          <a:p>
            <a:pPr algn="ctr"/>
            <a:r>
              <a:rPr lang="en-US" sz="40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OSCBIL</a:t>
            </a:r>
            <a:endParaRPr lang="en-US" sz="40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
        <p:nvSpPr>
          <p:cNvPr id="31750" name="WordArt 13" descr="Narrow vertical"/>
          <p:cNvSpPr>
            <a:spLocks noChangeArrowheads="1" noChangeShapeType="1" noTextEdit="1"/>
          </p:cNvSpPr>
          <p:nvPr/>
        </p:nvSpPr>
        <p:spPr bwMode="auto">
          <a:xfrm>
            <a:off x="1676400" y="2362200"/>
            <a:ext cx="4800600" cy="1195388"/>
          </a:xfrm>
          <a:prstGeom prst="rect">
            <a:avLst/>
          </a:prstGeom>
        </p:spPr>
        <p:txBody>
          <a:bodyPr wrap="none" fromWordArt="1">
            <a:prstTxWarp prst="textCurveUp">
              <a:avLst>
                <a:gd name="adj" fmla="val 40356"/>
              </a:avLst>
            </a:prstTxWarp>
          </a:bodyPr>
          <a:lstStyle/>
          <a:p>
            <a:pPr algn="ctr"/>
            <a:r>
              <a:rPr lang="en-US" sz="20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Low Noise Block Downconverter </a:t>
            </a:r>
          </a:p>
        </p:txBody>
      </p:sp>
      <p:sp>
        <p:nvSpPr>
          <p:cNvPr id="31751" name="WordArt 15"/>
          <p:cNvSpPr>
            <a:spLocks noChangeArrowheads="1" noChangeShapeType="1" noTextEdit="1"/>
          </p:cNvSpPr>
          <p:nvPr/>
        </p:nvSpPr>
        <p:spPr bwMode="auto">
          <a:xfrm>
            <a:off x="2286000" y="4114800"/>
            <a:ext cx="4343400" cy="657225"/>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rPr>
              <a:t>Bent Pipe Transponder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175" y="304800"/>
            <a:ext cx="1285875" cy="1428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ft736r"/>
          <p:cNvPicPr>
            <a:picLocks noChangeAspect="1" noChangeArrowheads="1"/>
          </p:cNvPicPr>
          <p:nvPr/>
        </p:nvPicPr>
        <p:blipFill>
          <a:blip r:embed="rId3" cstate="print"/>
          <a:srcRect/>
          <a:stretch>
            <a:fillRect/>
          </a:stretch>
        </p:blipFill>
        <p:spPr bwMode="auto">
          <a:xfrm>
            <a:off x="914400" y="228600"/>
            <a:ext cx="6248400" cy="2819400"/>
          </a:xfrm>
          <a:prstGeom prst="rect">
            <a:avLst/>
          </a:prstGeom>
          <a:noFill/>
          <a:ln w="9525">
            <a:noFill/>
            <a:miter lim="800000"/>
            <a:headEnd/>
            <a:tailEnd/>
          </a:ln>
        </p:spPr>
      </p:pic>
      <p:pic>
        <p:nvPicPr>
          <p:cNvPr id="46083" name="Picture 5" descr="vhf_cross_quad_yagi"/>
          <p:cNvPicPr>
            <a:picLocks noChangeAspect="1" noChangeArrowheads="1"/>
          </p:cNvPicPr>
          <p:nvPr/>
        </p:nvPicPr>
        <p:blipFill>
          <a:blip r:embed="rId4" cstate="print"/>
          <a:srcRect/>
          <a:stretch>
            <a:fillRect/>
          </a:stretch>
        </p:blipFill>
        <p:spPr bwMode="auto">
          <a:xfrm>
            <a:off x="4495800" y="3505200"/>
            <a:ext cx="4648200" cy="2667000"/>
          </a:xfrm>
          <a:prstGeom prst="rect">
            <a:avLst/>
          </a:prstGeom>
          <a:noFill/>
          <a:ln w="9525">
            <a:noFill/>
            <a:miter lim="800000"/>
            <a:headEnd/>
            <a:tailEnd/>
          </a:ln>
        </p:spPr>
      </p:pic>
      <p:pic>
        <p:nvPicPr>
          <p:cNvPr id="46084" name="Picture 6" descr="AL-80B-Front-Panel-1"/>
          <p:cNvPicPr>
            <a:picLocks noChangeAspect="1" noChangeArrowheads="1"/>
          </p:cNvPicPr>
          <p:nvPr/>
        </p:nvPicPr>
        <p:blipFill>
          <a:blip r:embed="rId5" cstate="print"/>
          <a:srcRect/>
          <a:stretch>
            <a:fillRect/>
          </a:stretch>
        </p:blipFill>
        <p:spPr bwMode="auto">
          <a:xfrm>
            <a:off x="0" y="3352800"/>
            <a:ext cx="3886200" cy="3505200"/>
          </a:xfrm>
          <a:prstGeom prst="rect">
            <a:avLst/>
          </a:prstGeom>
          <a:noFill/>
          <a:ln w="9525">
            <a:noFill/>
            <a:miter lim="800000"/>
            <a:headEnd/>
            <a:tailEnd/>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8567" y="304800"/>
            <a:ext cx="1285875" cy="1428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rrow"/>
          <p:cNvPicPr>
            <a:picLocks noChangeAspect="1" noChangeArrowheads="1"/>
          </p:cNvPicPr>
          <p:nvPr/>
        </p:nvPicPr>
        <p:blipFill>
          <a:blip r:embed="rId3" cstate="print"/>
          <a:srcRect/>
          <a:stretch>
            <a:fillRect/>
          </a:stretch>
        </p:blipFill>
        <p:spPr bwMode="auto">
          <a:xfrm>
            <a:off x="457200" y="1143000"/>
            <a:ext cx="4829175" cy="1828800"/>
          </a:xfrm>
          <a:prstGeom prst="rect">
            <a:avLst/>
          </a:prstGeom>
          <a:noFill/>
          <a:ln w="9525">
            <a:noFill/>
            <a:miter lim="800000"/>
            <a:headEnd/>
            <a:tailEnd/>
          </a:ln>
        </p:spPr>
      </p:pic>
      <p:sp>
        <p:nvSpPr>
          <p:cNvPr id="14339" name="Text Box 5"/>
          <p:cNvSpPr txBox="1">
            <a:spLocks noChangeArrowheads="1"/>
          </p:cNvSpPr>
          <p:nvPr/>
        </p:nvSpPr>
        <p:spPr bwMode="auto">
          <a:xfrm>
            <a:off x="0" y="304800"/>
            <a:ext cx="7696200" cy="523220"/>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FFFF00"/>
                </a:solidFill>
              </a:rPr>
              <a:t> Typical </a:t>
            </a:r>
            <a:r>
              <a:rPr lang="en-US" sz="2800" b="1" dirty="0">
                <a:solidFill>
                  <a:srgbClr val="FFFF00"/>
                </a:solidFill>
              </a:rPr>
              <a:t>Equipment Used in </a:t>
            </a:r>
            <a:r>
              <a:rPr lang="en-US" sz="2800" b="1" dirty="0" smtClean="0">
                <a:solidFill>
                  <a:srgbClr val="FFFF00"/>
                </a:solidFill>
              </a:rPr>
              <a:t>FM/TX Satellite </a:t>
            </a:r>
            <a:r>
              <a:rPr lang="en-US" sz="2800" b="1" dirty="0">
                <a:solidFill>
                  <a:srgbClr val="FFFF00"/>
                </a:solidFill>
              </a:rPr>
              <a:t>Ops</a:t>
            </a:r>
          </a:p>
        </p:txBody>
      </p:sp>
      <p:pic>
        <p:nvPicPr>
          <p:cNvPr id="14340" name="Picture 6" descr="FT-50R_thumb"/>
          <p:cNvPicPr>
            <a:picLocks noChangeAspect="1" noChangeArrowheads="1"/>
          </p:cNvPicPr>
          <p:nvPr/>
        </p:nvPicPr>
        <p:blipFill>
          <a:blip r:embed="rId4" cstate="print"/>
          <a:srcRect/>
          <a:stretch>
            <a:fillRect/>
          </a:stretch>
        </p:blipFill>
        <p:spPr bwMode="auto">
          <a:xfrm>
            <a:off x="6553200" y="2438400"/>
            <a:ext cx="1905000" cy="3810000"/>
          </a:xfrm>
          <a:prstGeom prst="rect">
            <a:avLst/>
          </a:prstGeom>
          <a:noFill/>
          <a:ln w="9525">
            <a:noFill/>
            <a:miter lim="800000"/>
            <a:headEnd/>
            <a:tailEnd/>
          </a:ln>
        </p:spPr>
      </p:pic>
      <p:sp>
        <p:nvSpPr>
          <p:cNvPr id="14342" name="Text Box 8"/>
          <p:cNvSpPr txBox="1">
            <a:spLocks noChangeArrowheads="1"/>
          </p:cNvSpPr>
          <p:nvPr/>
        </p:nvSpPr>
        <p:spPr bwMode="auto">
          <a:xfrm>
            <a:off x="2438400" y="5105400"/>
            <a:ext cx="12192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FF00"/>
                </a:solidFill>
              </a:rPr>
              <a:t>   </a:t>
            </a:r>
          </a:p>
        </p:txBody>
      </p:sp>
      <p:sp>
        <p:nvSpPr>
          <p:cNvPr id="14344" name="Text Box 10"/>
          <p:cNvSpPr txBox="1">
            <a:spLocks noChangeArrowheads="1"/>
          </p:cNvSpPr>
          <p:nvPr/>
        </p:nvSpPr>
        <p:spPr bwMode="auto">
          <a:xfrm>
            <a:off x="533400" y="5486400"/>
            <a:ext cx="4876800" cy="1200329"/>
          </a:xfrm>
          <a:prstGeom prst="rect">
            <a:avLst/>
          </a:prstGeom>
          <a:noFill/>
          <a:ln w="9525">
            <a:noFill/>
            <a:miter lim="800000"/>
            <a:headEnd/>
            <a:tailEnd/>
          </a:ln>
          <a:effectLst/>
        </p:spPr>
        <p:txBody>
          <a:bodyPr wrap="square">
            <a:spAutoFit/>
          </a:bodyPr>
          <a:lstStyle/>
          <a:p>
            <a:pPr>
              <a:spcBef>
                <a:spcPct val="50000"/>
              </a:spcBef>
            </a:pPr>
            <a:r>
              <a:rPr lang="en-US" b="1" dirty="0" smtClean="0">
                <a:solidFill>
                  <a:srgbClr val="FFFF00"/>
                </a:solidFill>
              </a:rPr>
              <a:t>ADVANTAGES OF USING 2 HT’S</a:t>
            </a:r>
          </a:p>
          <a:p>
            <a:pPr>
              <a:spcBef>
                <a:spcPct val="50000"/>
              </a:spcBef>
            </a:pPr>
            <a:r>
              <a:rPr lang="en-US" b="1" dirty="0" smtClean="0">
                <a:solidFill>
                  <a:srgbClr val="FFFF00"/>
                </a:solidFill>
              </a:rPr>
              <a:t>DIGITAL </a:t>
            </a:r>
            <a:r>
              <a:rPr lang="en-US" b="1" dirty="0">
                <a:solidFill>
                  <a:srgbClr val="FFFF00"/>
                </a:solidFill>
              </a:rPr>
              <a:t>RECORDER, COMPASS, </a:t>
            </a:r>
            <a:r>
              <a:rPr lang="en-US" b="1" dirty="0" smtClean="0">
                <a:solidFill>
                  <a:srgbClr val="FFFF00"/>
                </a:solidFill>
              </a:rPr>
              <a:t>    </a:t>
            </a:r>
            <a:endParaRPr lang="en-US" b="1" dirty="0">
              <a:solidFill>
                <a:srgbClr val="FFFF00"/>
              </a:solidFill>
            </a:endParaRPr>
          </a:p>
          <a:p>
            <a:pPr>
              <a:spcBef>
                <a:spcPct val="50000"/>
              </a:spcBef>
            </a:pPr>
            <a:endParaRPr lang="en-US" b="1" dirty="0" smtClean="0">
              <a:solidFill>
                <a:srgbClr val="FFFF00"/>
              </a:solidFill>
            </a:endParaRPr>
          </a:p>
        </p:txBody>
      </p:sp>
      <p:sp>
        <p:nvSpPr>
          <p:cNvPr id="14345" name="Text Box 11"/>
          <p:cNvSpPr txBox="1">
            <a:spLocks noChangeArrowheads="1"/>
          </p:cNvSpPr>
          <p:nvPr/>
        </p:nvSpPr>
        <p:spPr bwMode="auto">
          <a:xfrm>
            <a:off x="6858000" y="1388042"/>
            <a:ext cx="1371600" cy="366713"/>
          </a:xfrm>
          <a:prstGeom prst="rect">
            <a:avLst/>
          </a:prstGeom>
          <a:noFill/>
          <a:ln w="9525">
            <a:noFill/>
            <a:miter lim="800000"/>
            <a:headEnd/>
            <a:tailEnd/>
          </a:ln>
          <a:effectLst/>
        </p:spPr>
        <p:txBody>
          <a:bodyPr wrap="square">
            <a:spAutoFit/>
          </a:bodyPr>
          <a:lstStyle/>
          <a:p>
            <a:pPr>
              <a:spcBef>
                <a:spcPct val="50000"/>
              </a:spcBef>
            </a:pPr>
            <a:r>
              <a:rPr lang="en-US" b="1" dirty="0" smtClean="0">
                <a:solidFill>
                  <a:srgbClr val="FFFF00"/>
                </a:solidFill>
              </a:rPr>
              <a:t>2-FT-50R’s</a:t>
            </a:r>
            <a:endParaRPr lang="en-US" b="1" dirty="0">
              <a:solidFill>
                <a:srgbClr val="FFFF00"/>
              </a:solidFill>
            </a:endParaRPr>
          </a:p>
        </p:txBody>
      </p:sp>
      <p:pic>
        <p:nvPicPr>
          <p:cNvPr id="14346" name="Picture 12" descr="elklogo"/>
          <p:cNvPicPr>
            <a:picLocks noChangeAspect="1" noChangeArrowheads="1"/>
          </p:cNvPicPr>
          <p:nvPr/>
        </p:nvPicPr>
        <p:blipFill>
          <a:blip r:embed="rId5" cstate="print"/>
          <a:srcRect/>
          <a:stretch>
            <a:fillRect/>
          </a:stretch>
        </p:blipFill>
        <p:spPr bwMode="auto">
          <a:xfrm>
            <a:off x="533400" y="3276600"/>
            <a:ext cx="4495800" cy="1543050"/>
          </a:xfrm>
          <a:prstGeom prst="rect">
            <a:avLst/>
          </a:prstGeom>
          <a:noFill/>
          <a:ln w="9525">
            <a:noFill/>
            <a:miter lim="800000"/>
            <a:headEnd/>
            <a:tailEnd/>
          </a:ln>
        </p:spPr>
      </p:pic>
      <p:sp>
        <p:nvSpPr>
          <p:cNvPr id="12" name="TextBox 11"/>
          <p:cNvSpPr txBox="1"/>
          <p:nvPr/>
        </p:nvSpPr>
        <p:spPr>
          <a:xfrm>
            <a:off x="6400800" y="1676400"/>
            <a:ext cx="2286000" cy="369332"/>
          </a:xfrm>
          <a:prstGeom prst="rect">
            <a:avLst/>
          </a:prstGeom>
          <a:noFill/>
        </p:spPr>
        <p:txBody>
          <a:bodyPr wrap="square" rtlCol="0">
            <a:spAutoFit/>
          </a:bodyPr>
          <a:lstStyle/>
          <a:p>
            <a:r>
              <a:rPr lang="en-US" b="1" dirty="0" smtClean="0">
                <a:solidFill>
                  <a:srgbClr val="FFFF00"/>
                </a:solidFill>
              </a:rPr>
              <a:t>Dual-band, 2 VFOs</a:t>
            </a:r>
            <a:endParaRPr lang="en-US" b="1" dirty="0">
              <a:solidFill>
                <a:srgbClr val="FFFF00"/>
              </a:solidFill>
            </a:endParaRPr>
          </a:p>
        </p:txBody>
      </p:sp>
      <p:sp>
        <p:nvSpPr>
          <p:cNvPr id="13" name="TextBox 12"/>
          <p:cNvSpPr txBox="1"/>
          <p:nvPr/>
        </p:nvSpPr>
        <p:spPr>
          <a:xfrm flipH="1">
            <a:off x="6400800" y="1981200"/>
            <a:ext cx="2438399" cy="369332"/>
          </a:xfrm>
          <a:prstGeom prst="rect">
            <a:avLst/>
          </a:prstGeom>
          <a:noFill/>
        </p:spPr>
        <p:txBody>
          <a:bodyPr wrap="square" rtlCol="0">
            <a:spAutoFit/>
          </a:bodyPr>
          <a:lstStyle/>
          <a:p>
            <a:r>
              <a:rPr lang="en-US" b="1" dirty="0" smtClean="0">
                <a:solidFill>
                  <a:srgbClr val="FFFF00"/>
                </a:solidFill>
              </a:rPr>
              <a:t>Split-frequencies</a:t>
            </a:r>
            <a:endParaRPr lang="en-US" b="1" dirty="0">
              <a:solidFill>
                <a:srgbClr val="FFFF00"/>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76200" y="277503"/>
            <a:ext cx="7467600" cy="646973"/>
          </a:xfrm>
          <a:prstGeom prst="rect">
            <a:avLst/>
          </a:prstGeom>
          <a:solidFill>
            <a:srgbClr val="000080">
              <a:alpha val="1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square" lIns="92075" tIns="46038" rIns="92075" bIns="46038">
            <a:spAutoFit/>
          </a:bodyPr>
          <a:lstStyle/>
          <a:p>
            <a:pPr>
              <a:defRPr/>
            </a:pPr>
            <a:r>
              <a:rPr lang="en-US" sz="2800" b="1" dirty="0" smtClean="0">
                <a:solidFill>
                  <a:srgbClr val="FFFF00"/>
                </a:solidFill>
                <a:effectLst>
                  <a:outerShdw blurRad="38100" dist="38100" dir="2700000" algn="tl">
                    <a:srgbClr val="000000"/>
                  </a:outerShdw>
                </a:effectLst>
                <a:latin typeface="Tahoma" pitchFamily="34" charset="0"/>
              </a:rPr>
              <a:t>Introduction </a:t>
            </a:r>
            <a:r>
              <a:rPr lang="en-US" sz="2800" b="1" dirty="0">
                <a:solidFill>
                  <a:srgbClr val="FFFF00"/>
                </a:solidFill>
                <a:effectLst>
                  <a:outerShdw blurRad="38100" dist="38100" dir="2700000" algn="tl">
                    <a:srgbClr val="000000"/>
                  </a:outerShdw>
                </a:effectLst>
                <a:latin typeface="Tahoma" pitchFamily="34" charset="0"/>
              </a:rPr>
              <a:t>To Amateur Satellites </a:t>
            </a:r>
            <a:r>
              <a:rPr lang="en-US" sz="3600" dirty="0">
                <a:solidFill>
                  <a:srgbClr val="FFFF00"/>
                </a:solidFill>
                <a:effectLst>
                  <a:outerShdw blurRad="38100" dist="38100" dir="2700000" algn="tl">
                    <a:srgbClr val="000000"/>
                  </a:outerShdw>
                </a:effectLst>
                <a:latin typeface="Tahoma" pitchFamily="34" charset="0"/>
              </a:rPr>
              <a:t>	  </a:t>
            </a:r>
          </a:p>
        </p:txBody>
      </p:sp>
      <p:sp>
        <p:nvSpPr>
          <p:cNvPr id="142339" name="Text Box 3"/>
          <p:cNvSpPr txBox="1">
            <a:spLocks noChangeArrowheads="1"/>
          </p:cNvSpPr>
          <p:nvPr/>
        </p:nvSpPr>
        <p:spPr bwMode="auto">
          <a:xfrm>
            <a:off x="2667000" y="1981200"/>
            <a:ext cx="1219200" cy="3113088"/>
          </a:xfrm>
          <a:prstGeom prst="rect">
            <a:avLst/>
          </a:prstGeom>
          <a:noFill/>
          <a:ln w="9525">
            <a:noFill/>
            <a:miter lim="800000"/>
            <a:headEnd/>
            <a:tailEnd/>
          </a:ln>
          <a:effectLst/>
        </p:spPr>
        <p:txBody>
          <a:bodyPr>
            <a:spAutoFit/>
          </a:bodyPr>
          <a:lstStyle/>
          <a:p>
            <a:pPr algn="ctr">
              <a:spcBef>
                <a:spcPct val="50000"/>
              </a:spcBef>
            </a:pPr>
            <a:r>
              <a:rPr lang="en-US" sz="3600" dirty="0">
                <a:solidFill>
                  <a:srgbClr val="FFFF00"/>
                </a:solidFill>
              </a:rPr>
              <a:t>     </a:t>
            </a:r>
          </a:p>
          <a:p>
            <a:pPr algn="ctr">
              <a:spcBef>
                <a:spcPct val="50000"/>
              </a:spcBef>
            </a:pPr>
            <a:endParaRPr lang="en-US" sz="3600" dirty="0">
              <a:solidFill>
                <a:srgbClr val="FFFF00"/>
              </a:solidFill>
            </a:endParaRPr>
          </a:p>
          <a:p>
            <a:pPr algn="ctr">
              <a:spcBef>
                <a:spcPct val="50000"/>
              </a:spcBef>
            </a:pPr>
            <a:endParaRPr lang="en-US" sz="3600" dirty="0">
              <a:solidFill>
                <a:srgbClr val="FFFF00"/>
              </a:solidFill>
            </a:endParaRPr>
          </a:p>
          <a:p>
            <a:pPr algn="ctr">
              <a:spcBef>
                <a:spcPct val="50000"/>
              </a:spcBef>
            </a:pPr>
            <a:endParaRPr lang="en-US" sz="3600" dirty="0"/>
          </a:p>
        </p:txBody>
      </p:sp>
      <p:pic>
        <p:nvPicPr>
          <p:cNvPr id="142340" name="Picture 4" descr="FT-50R_thumb"/>
          <p:cNvPicPr>
            <a:picLocks noChangeAspect="1" noChangeArrowheads="1"/>
          </p:cNvPicPr>
          <p:nvPr/>
        </p:nvPicPr>
        <p:blipFill>
          <a:blip r:embed="rId3" cstate="print"/>
          <a:srcRect/>
          <a:stretch>
            <a:fillRect/>
          </a:stretch>
        </p:blipFill>
        <p:spPr bwMode="auto">
          <a:xfrm>
            <a:off x="7239000" y="2438400"/>
            <a:ext cx="1905000" cy="3810000"/>
          </a:xfrm>
          <a:prstGeom prst="rect">
            <a:avLst/>
          </a:prstGeom>
          <a:noFill/>
          <a:ln w="9525">
            <a:noFill/>
            <a:miter lim="800000"/>
            <a:headEnd/>
            <a:tailEnd/>
          </a:ln>
        </p:spPr>
      </p:pic>
      <p:sp>
        <p:nvSpPr>
          <p:cNvPr id="142341" name="Text Box 5"/>
          <p:cNvSpPr txBox="1">
            <a:spLocks noChangeArrowheads="1"/>
          </p:cNvSpPr>
          <p:nvPr/>
        </p:nvSpPr>
        <p:spPr bwMode="auto">
          <a:xfrm>
            <a:off x="228600" y="5105401"/>
            <a:ext cx="6858000" cy="1323439"/>
          </a:xfrm>
          <a:prstGeom prst="rect">
            <a:avLst/>
          </a:prstGeom>
          <a:noFill/>
          <a:ln w="9525">
            <a:noFill/>
            <a:miter lim="800000"/>
            <a:headEnd/>
            <a:tailEnd/>
          </a:ln>
          <a:effectLst/>
        </p:spPr>
        <p:txBody>
          <a:bodyPr wrap="square">
            <a:spAutoFit/>
          </a:bodyPr>
          <a:lstStyle/>
          <a:p>
            <a:r>
              <a:rPr lang="en-US" sz="2800" dirty="0">
                <a:solidFill>
                  <a:srgbClr val="FFFF00"/>
                </a:solidFill>
              </a:rPr>
              <a:t>        </a:t>
            </a:r>
            <a:r>
              <a:rPr lang="en-US" sz="2800" dirty="0" smtClean="0">
                <a:solidFill>
                  <a:srgbClr val="FFFF00"/>
                </a:solidFill>
              </a:rPr>
              <a:t>     </a:t>
            </a:r>
          </a:p>
          <a:p>
            <a:r>
              <a:rPr lang="en-US" sz="2800" dirty="0" smtClean="0">
                <a:solidFill>
                  <a:srgbClr val="FFFF00"/>
                </a:solidFill>
              </a:rPr>
              <a:t> </a:t>
            </a:r>
            <a:r>
              <a:rPr lang="en-US" sz="2400" b="1" dirty="0" smtClean="0">
                <a:solidFill>
                  <a:srgbClr val="FFFF00"/>
                </a:solidFill>
              </a:rPr>
              <a:t>Patrick Stoddard, WD9EWK/VA7EWK – AMSAT </a:t>
            </a:r>
          </a:p>
          <a:p>
            <a:r>
              <a:rPr lang="en-US" sz="2400" b="1" dirty="0">
                <a:solidFill>
                  <a:srgbClr val="FFFF00"/>
                </a:solidFill>
              </a:rPr>
              <a:t> </a:t>
            </a:r>
            <a:r>
              <a:rPr lang="en-US" sz="2400" b="1" dirty="0" smtClean="0">
                <a:solidFill>
                  <a:srgbClr val="FFFF00"/>
                </a:solidFill>
              </a:rPr>
              <a:t>  Area Coordinator and Director of Field Operations</a:t>
            </a:r>
            <a:endParaRPr lang="en-US" sz="2400" b="1" dirty="0">
              <a:solidFill>
                <a:srgbClr val="FFFF00"/>
              </a:solidFill>
            </a:endParaRPr>
          </a:p>
        </p:txBody>
      </p:sp>
      <p:sp>
        <p:nvSpPr>
          <p:cNvPr id="142342" name="Text Box 6"/>
          <p:cNvSpPr txBox="1">
            <a:spLocks noChangeArrowheads="1"/>
          </p:cNvSpPr>
          <p:nvPr/>
        </p:nvSpPr>
        <p:spPr bwMode="auto">
          <a:xfrm>
            <a:off x="914400" y="4114800"/>
            <a:ext cx="6172200" cy="641350"/>
          </a:xfrm>
          <a:prstGeom prst="rect">
            <a:avLst/>
          </a:prstGeom>
          <a:noFill/>
          <a:ln w="9525">
            <a:noFill/>
            <a:miter lim="800000"/>
            <a:headEnd/>
            <a:tailEnd/>
          </a:ln>
          <a:effectLst/>
        </p:spPr>
        <p:txBody>
          <a:bodyPr>
            <a:spAutoFit/>
          </a:bodyPr>
          <a:lstStyle/>
          <a:p>
            <a:pPr>
              <a:spcBef>
                <a:spcPct val="50000"/>
              </a:spcBef>
            </a:pPr>
            <a:r>
              <a:rPr lang="en-US" sz="3600" dirty="0"/>
              <a:t>   </a:t>
            </a:r>
            <a:endParaRPr lang="en-US" sz="3600" dirty="0">
              <a:solidFill>
                <a:srgbClr val="FFFF00"/>
              </a:solidFill>
            </a:endParaRPr>
          </a:p>
        </p:txBody>
      </p:sp>
      <p:sp>
        <p:nvSpPr>
          <p:cNvPr id="142344" name="Rectangle 8"/>
          <p:cNvSpPr>
            <a:spLocks noChangeArrowheads="1"/>
          </p:cNvSpPr>
          <p:nvPr/>
        </p:nvSpPr>
        <p:spPr bwMode="auto">
          <a:xfrm flipV="1">
            <a:off x="533400" y="4346575"/>
            <a:ext cx="5867400" cy="641350"/>
          </a:xfrm>
          <a:prstGeom prst="rect">
            <a:avLst/>
          </a:prstGeom>
          <a:noFill/>
          <a:ln w="9525">
            <a:noFill/>
            <a:miter lim="800000"/>
            <a:headEnd/>
            <a:tailEnd/>
          </a:ln>
          <a:effectLst/>
        </p:spPr>
        <p:txBody>
          <a:bodyPr rot="10800000">
            <a:spAutoFit/>
          </a:bodyPr>
          <a:lstStyle/>
          <a:p>
            <a:pPr>
              <a:spcBef>
                <a:spcPct val="50000"/>
              </a:spcBef>
            </a:pPr>
            <a:r>
              <a:rPr lang="en-US" sz="3600" dirty="0">
                <a:solidFill>
                  <a:srgbClr val="FFFF00"/>
                </a:solidFill>
              </a:rPr>
              <a:t>       </a:t>
            </a:r>
            <a:r>
              <a:rPr lang="en-US" sz="3600" b="1" dirty="0">
                <a:solidFill>
                  <a:srgbClr val="FFFF00"/>
                </a:solidFill>
              </a:rPr>
              <a:t> </a:t>
            </a:r>
          </a:p>
        </p:txBody>
      </p:sp>
      <p:sp>
        <p:nvSpPr>
          <p:cNvPr id="142345" name="Text Box 9"/>
          <p:cNvSpPr txBox="1">
            <a:spLocks noChangeArrowheads="1"/>
          </p:cNvSpPr>
          <p:nvPr/>
        </p:nvSpPr>
        <p:spPr bwMode="auto">
          <a:xfrm>
            <a:off x="228600" y="5105400"/>
            <a:ext cx="71628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FFFF00"/>
                </a:solidFill>
              </a:rPr>
              <a:t> </a:t>
            </a:r>
            <a:r>
              <a:rPr lang="en-US" sz="2400" b="1" dirty="0" smtClean="0">
                <a:solidFill>
                  <a:srgbClr val="FFFF00"/>
                </a:solidFill>
              </a:rPr>
              <a:t>Peter </a:t>
            </a:r>
            <a:r>
              <a:rPr lang="en-US" sz="2400" b="1" dirty="0" err="1" smtClean="0">
                <a:solidFill>
                  <a:srgbClr val="FFFF00"/>
                </a:solidFill>
              </a:rPr>
              <a:t>Portanova</a:t>
            </a:r>
            <a:r>
              <a:rPr lang="en-US" sz="2400" b="1" dirty="0" smtClean="0">
                <a:solidFill>
                  <a:srgbClr val="FFFF00"/>
                </a:solidFill>
              </a:rPr>
              <a:t>, W2JV – AMSAT Area Coordinator</a:t>
            </a:r>
            <a:endParaRPr lang="en-US" sz="2800" b="1" dirty="0">
              <a:solidFill>
                <a:srgbClr val="FFFF00"/>
              </a:solidFill>
            </a:endParaRPr>
          </a:p>
        </p:txBody>
      </p:sp>
      <p:pic>
        <p:nvPicPr>
          <p:cNvPr id="12" name="Picture 11" descr="CUBESAT.jpg"/>
          <p:cNvPicPr>
            <a:picLocks noChangeAspect="1"/>
          </p:cNvPicPr>
          <p:nvPr/>
        </p:nvPicPr>
        <p:blipFill>
          <a:blip r:embed="rId4" cstate="print"/>
          <a:stretch>
            <a:fillRect/>
          </a:stretch>
        </p:blipFill>
        <p:spPr>
          <a:xfrm>
            <a:off x="1676400" y="1828800"/>
            <a:ext cx="4267200" cy="28956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8805" y="18874"/>
            <a:ext cx="815042" cy="905602"/>
          </a:xfrm>
          <a:prstGeom prst="rect">
            <a:avLst/>
          </a:prstGeom>
        </p:spPr>
      </p:pic>
    </p:spTree>
    <p:extLst>
      <p:ext uri="{BB962C8B-B14F-4D97-AF65-F5344CB8AC3E}">
        <p14:creationId xmlns:p14="http://schemas.microsoft.com/office/powerpoint/2010/main" val="140126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rrowheads="1"/>
          </p:cNvSpPr>
          <p:nvPr>
            <p:ph type="title"/>
          </p:nvPr>
        </p:nvSpPr>
        <p:spPr>
          <a:xfrm>
            <a:off x="301625" y="228600"/>
            <a:ext cx="7394575" cy="1325563"/>
          </a:xfrm>
        </p:spPr>
        <p:txBody>
          <a:bodyPr/>
          <a:lstStyle/>
          <a:p>
            <a:pPr eaLnBrk="1" hangingPunct="1">
              <a:defRPr/>
            </a:pPr>
            <a:r>
              <a:rPr lang="en-US" b="1" dirty="0" smtClean="0">
                <a:solidFill>
                  <a:srgbClr val="FFFF00"/>
                </a:solidFill>
              </a:rPr>
              <a:t>Radios etc.</a:t>
            </a:r>
          </a:p>
        </p:txBody>
      </p:sp>
      <p:sp>
        <p:nvSpPr>
          <p:cNvPr id="649219" name="Rectangle 3"/>
          <p:cNvSpPr>
            <a:spLocks noGrp="1" noRot="1" noChangeArrowheads="1"/>
          </p:cNvSpPr>
          <p:nvPr>
            <p:ph type="body" idx="1"/>
          </p:nvPr>
        </p:nvSpPr>
        <p:spPr>
          <a:xfrm>
            <a:off x="0" y="1752600"/>
            <a:ext cx="8839200" cy="4876800"/>
          </a:xfrm>
        </p:spPr>
        <p:txBody>
          <a:bodyPr/>
          <a:lstStyle/>
          <a:p>
            <a:pPr eaLnBrk="1" hangingPunct="1">
              <a:lnSpc>
                <a:spcPct val="90000"/>
              </a:lnSpc>
              <a:buNone/>
              <a:defRPr/>
            </a:pPr>
            <a:r>
              <a:rPr lang="en-US" b="1" dirty="0" smtClean="0">
                <a:solidFill>
                  <a:srgbClr val="FFFF00"/>
                </a:solidFill>
              </a:rPr>
              <a:t>   </a:t>
            </a:r>
            <a:r>
              <a:rPr lang="en-US" b="1" dirty="0" smtClean="0">
                <a:solidFill>
                  <a:schemeClr val="accent6"/>
                </a:solidFill>
              </a:rPr>
              <a:t>Transmit:</a:t>
            </a:r>
          </a:p>
          <a:p>
            <a:pPr eaLnBrk="1" hangingPunct="1">
              <a:lnSpc>
                <a:spcPct val="90000"/>
              </a:lnSpc>
              <a:buNone/>
              <a:defRPr/>
            </a:pPr>
            <a:r>
              <a:rPr lang="en-US" b="1" dirty="0" smtClean="0">
                <a:solidFill>
                  <a:srgbClr val="FFFF00"/>
                </a:solidFill>
              </a:rPr>
              <a:t> Dual-Band  Radio- Program Split Freq.</a:t>
            </a:r>
          </a:p>
          <a:p>
            <a:pPr eaLnBrk="1" hangingPunct="1">
              <a:lnSpc>
                <a:spcPct val="90000"/>
              </a:lnSpc>
              <a:buNone/>
              <a:defRPr/>
            </a:pPr>
            <a:r>
              <a:rPr lang="en-US" b="1" dirty="0" smtClean="0">
                <a:solidFill>
                  <a:srgbClr val="FFFF00"/>
                </a:solidFill>
              </a:rPr>
              <a:t> Including- </a:t>
            </a:r>
            <a:r>
              <a:rPr lang="en-US" b="1" dirty="0" err="1" smtClean="0">
                <a:solidFill>
                  <a:srgbClr val="FFFF00"/>
                </a:solidFill>
              </a:rPr>
              <a:t>Yaesu</a:t>
            </a:r>
            <a:r>
              <a:rPr lang="en-US" b="1" dirty="0" smtClean="0">
                <a:solidFill>
                  <a:srgbClr val="FFFF00"/>
                </a:solidFill>
              </a:rPr>
              <a:t>-Kenwood- </a:t>
            </a:r>
            <a:r>
              <a:rPr lang="en-US" b="1" dirty="0" err="1" smtClean="0">
                <a:solidFill>
                  <a:srgbClr val="FFFF00"/>
                </a:solidFill>
              </a:rPr>
              <a:t>Baofeng</a:t>
            </a:r>
            <a:r>
              <a:rPr lang="en-US" b="1" dirty="0" smtClean="0">
                <a:solidFill>
                  <a:srgbClr val="FFFF00"/>
                </a:solidFill>
              </a:rPr>
              <a:t>- </a:t>
            </a:r>
            <a:r>
              <a:rPr lang="en-US" b="1" dirty="0" err="1" smtClean="0">
                <a:solidFill>
                  <a:srgbClr val="FFFF00"/>
                </a:solidFill>
              </a:rPr>
              <a:t>Wouxun</a:t>
            </a:r>
            <a:endParaRPr lang="en-US" b="1" dirty="0" smtClean="0">
              <a:solidFill>
                <a:srgbClr val="FFFF00"/>
              </a:solidFill>
            </a:endParaRPr>
          </a:p>
          <a:p>
            <a:pPr eaLnBrk="1" hangingPunct="1">
              <a:lnSpc>
                <a:spcPct val="90000"/>
              </a:lnSpc>
              <a:buNone/>
              <a:defRPr/>
            </a:pPr>
            <a:r>
              <a:rPr lang="en-US" b="1" dirty="0" smtClean="0">
                <a:solidFill>
                  <a:schemeClr val="accent6"/>
                </a:solidFill>
              </a:rPr>
              <a:t>   </a:t>
            </a:r>
          </a:p>
          <a:p>
            <a:pPr eaLnBrk="1" hangingPunct="1">
              <a:lnSpc>
                <a:spcPct val="90000"/>
              </a:lnSpc>
              <a:buNone/>
              <a:defRPr/>
            </a:pPr>
            <a:r>
              <a:rPr lang="en-US" b="1" dirty="0" smtClean="0">
                <a:solidFill>
                  <a:schemeClr val="accent6"/>
                </a:solidFill>
              </a:rPr>
              <a:t>  Receive:</a:t>
            </a:r>
          </a:p>
          <a:p>
            <a:pPr eaLnBrk="1" hangingPunct="1">
              <a:lnSpc>
                <a:spcPct val="90000"/>
              </a:lnSpc>
              <a:buNone/>
              <a:defRPr/>
            </a:pPr>
            <a:r>
              <a:rPr lang="en-US" b="1" dirty="0" smtClean="0">
                <a:solidFill>
                  <a:srgbClr val="FFFF00"/>
                </a:solidFill>
              </a:rPr>
              <a:t>   Scanners- Capable of RX- VHF-UHF</a:t>
            </a:r>
          </a:p>
          <a:p>
            <a:pPr eaLnBrk="1" hangingPunct="1">
              <a:lnSpc>
                <a:spcPct val="90000"/>
              </a:lnSpc>
              <a:buNone/>
              <a:defRPr/>
            </a:pPr>
            <a:r>
              <a:rPr lang="en-US" b="1" dirty="0" smtClean="0">
                <a:solidFill>
                  <a:srgbClr val="FFFF00"/>
                </a:solidFill>
              </a:rPr>
              <a:t>   Dongles- FUNcube, RTL-SDR</a:t>
            </a:r>
          </a:p>
          <a:p>
            <a:pPr eaLnBrk="1" hangingPunct="1">
              <a:lnSpc>
                <a:spcPct val="90000"/>
              </a:lnSpc>
              <a:buNone/>
              <a:defRPr/>
            </a:pPr>
            <a:r>
              <a:rPr lang="en-US" b="1" dirty="0" smtClean="0">
                <a:solidFill>
                  <a:srgbClr val="FFFF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rrowheads="1"/>
          </p:cNvSpPr>
          <p:nvPr>
            <p:ph type="title"/>
          </p:nvPr>
        </p:nvSpPr>
        <p:spPr>
          <a:xfrm>
            <a:off x="301625" y="228600"/>
            <a:ext cx="7394575" cy="1325563"/>
          </a:xfrm>
        </p:spPr>
        <p:txBody>
          <a:bodyPr/>
          <a:lstStyle/>
          <a:p>
            <a:pPr eaLnBrk="1" hangingPunct="1">
              <a:defRPr/>
            </a:pPr>
            <a:r>
              <a:rPr lang="en-US" b="1" dirty="0" smtClean="0">
                <a:solidFill>
                  <a:srgbClr val="FFFF00"/>
                </a:solidFill>
              </a:rPr>
              <a:t>ANTENNAS</a:t>
            </a:r>
            <a:endParaRPr lang="en-US" dirty="0" smtClean="0"/>
          </a:p>
        </p:txBody>
      </p:sp>
      <p:sp>
        <p:nvSpPr>
          <p:cNvPr id="649219" name="Rectangle 3"/>
          <p:cNvSpPr>
            <a:spLocks noGrp="1" noRot="1" noChangeArrowheads="1"/>
          </p:cNvSpPr>
          <p:nvPr>
            <p:ph type="body" idx="1"/>
          </p:nvPr>
        </p:nvSpPr>
        <p:spPr>
          <a:xfrm>
            <a:off x="301625" y="1676400"/>
            <a:ext cx="8540750" cy="4876800"/>
          </a:xfrm>
        </p:spPr>
        <p:txBody>
          <a:bodyPr/>
          <a:lstStyle/>
          <a:p>
            <a:pPr eaLnBrk="1" hangingPunct="1">
              <a:lnSpc>
                <a:spcPct val="90000"/>
              </a:lnSpc>
              <a:defRPr/>
            </a:pPr>
            <a:r>
              <a:rPr lang="en-US" b="1" dirty="0" smtClean="0">
                <a:solidFill>
                  <a:srgbClr val="FFFF00"/>
                </a:solidFill>
              </a:rPr>
              <a:t>½ to ¼  Wave ground-plane</a:t>
            </a:r>
          </a:p>
          <a:p>
            <a:pPr eaLnBrk="1" hangingPunct="1">
              <a:lnSpc>
                <a:spcPct val="90000"/>
              </a:lnSpc>
              <a:buNone/>
              <a:defRPr/>
            </a:pPr>
            <a:endParaRPr lang="en-US" b="1" dirty="0" smtClean="0">
              <a:solidFill>
                <a:srgbClr val="FFFF00"/>
              </a:solidFill>
            </a:endParaRPr>
          </a:p>
          <a:p>
            <a:pPr eaLnBrk="1" hangingPunct="1">
              <a:lnSpc>
                <a:spcPct val="90000"/>
              </a:lnSpc>
              <a:defRPr/>
            </a:pPr>
            <a:r>
              <a:rPr lang="en-US" b="1" dirty="0" smtClean="0">
                <a:solidFill>
                  <a:srgbClr val="FFFF00"/>
                </a:solidFill>
              </a:rPr>
              <a:t>¼ - 5/8  WAVE VERTICALS</a:t>
            </a:r>
          </a:p>
          <a:p>
            <a:pPr eaLnBrk="1" hangingPunct="1">
              <a:lnSpc>
                <a:spcPct val="90000"/>
              </a:lnSpc>
              <a:buNone/>
              <a:defRPr/>
            </a:pPr>
            <a:endParaRPr lang="en-US" b="1" dirty="0" smtClean="0">
              <a:solidFill>
                <a:srgbClr val="FFFF00"/>
              </a:solidFill>
            </a:endParaRPr>
          </a:p>
          <a:p>
            <a:pPr eaLnBrk="1" hangingPunct="1">
              <a:lnSpc>
                <a:spcPct val="90000"/>
              </a:lnSpc>
              <a:defRPr/>
            </a:pPr>
            <a:r>
              <a:rPr lang="en-US" b="1" dirty="0" smtClean="0">
                <a:solidFill>
                  <a:srgbClr val="FFFF00"/>
                </a:solidFill>
              </a:rPr>
              <a:t>“EGGBEATER” OMNIDIRECTIONAL </a:t>
            </a:r>
          </a:p>
          <a:p>
            <a:pPr eaLnBrk="1" hangingPunct="1">
              <a:lnSpc>
                <a:spcPct val="90000"/>
              </a:lnSpc>
              <a:buNone/>
              <a:defRPr/>
            </a:pPr>
            <a:endParaRPr lang="en-US" b="1" dirty="0" smtClean="0">
              <a:solidFill>
                <a:srgbClr val="FFFF00"/>
              </a:solidFill>
            </a:endParaRPr>
          </a:p>
          <a:p>
            <a:pPr eaLnBrk="1" hangingPunct="1">
              <a:lnSpc>
                <a:spcPct val="90000"/>
              </a:lnSpc>
              <a:defRPr/>
            </a:pPr>
            <a:r>
              <a:rPr lang="en-US" b="1" dirty="0" smtClean="0">
                <a:solidFill>
                  <a:srgbClr val="FFFF00"/>
                </a:solidFill>
              </a:rPr>
              <a:t>Discone</a:t>
            </a:r>
          </a:p>
          <a:p>
            <a:pPr eaLnBrk="1" hangingPunct="1">
              <a:lnSpc>
                <a:spcPct val="90000"/>
              </a:lnSpc>
              <a:defRPr/>
            </a:pPr>
            <a:endParaRPr lang="en-US" b="1" dirty="0" smtClean="0">
              <a:solidFill>
                <a:srgbClr val="FFFF00"/>
              </a:solidFill>
            </a:endParaRPr>
          </a:p>
          <a:p>
            <a:pPr eaLnBrk="1" hangingPunct="1">
              <a:lnSpc>
                <a:spcPct val="90000"/>
              </a:lnSpc>
              <a:defRPr/>
            </a:pPr>
            <a:r>
              <a:rPr lang="en-US" b="1" dirty="0" smtClean="0">
                <a:solidFill>
                  <a:srgbClr val="FFFF00"/>
                </a:solidFill>
              </a:rPr>
              <a:t>Hand Held Yagi (or other directional antenna)</a:t>
            </a:r>
          </a:p>
          <a:p>
            <a:pPr eaLnBrk="1" hangingPunct="1">
              <a:lnSpc>
                <a:spcPct val="90000"/>
              </a:lnSpc>
              <a:buNone/>
              <a:defRPr/>
            </a:pPr>
            <a:endParaRPr lang="en-US" b="1" dirty="0" smtClean="0">
              <a:solidFill>
                <a:srgbClr val="FFFF00"/>
              </a:solidFill>
            </a:endParaRPr>
          </a:p>
          <a:p>
            <a:pPr eaLnBrk="1" hangingPunct="1">
              <a:lnSpc>
                <a:spcPct val="90000"/>
              </a:lnSpc>
              <a:defRPr/>
            </a:pPr>
            <a:endParaRPr lang="en-US" b="1" dirty="0" smtClean="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rrowheads="1"/>
          </p:cNvSpPr>
          <p:nvPr>
            <p:ph type="title"/>
          </p:nvPr>
        </p:nvSpPr>
        <p:spPr>
          <a:xfrm>
            <a:off x="533400" y="228600"/>
            <a:ext cx="7318375" cy="1325563"/>
          </a:xfrm>
        </p:spPr>
        <p:txBody>
          <a:bodyPr/>
          <a:lstStyle/>
          <a:p>
            <a:pPr eaLnBrk="1" hangingPunct="1">
              <a:defRPr/>
            </a:pPr>
            <a:r>
              <a:rPr lang="en-US" b="1" dirty="0" smtClean="0">
                <a:solidFill>
                  <a:srgbClr val="FFFF00"/>
                </a:solidFill>
              </a:rPr>
              <a:t>PLAN FOR SUCCESS</a:t>
            </a:r>
          </a:p>
        </p:txBody>
      </p:sp>
      <p:sp>
        <p:nvSpPr>
          <p:cNvPr id="679939" name="Rectangle 3"/>
          <p:cNvSpPr>
            <a:spLocks noGrp="1" noRot="1" noChangeArrowheads="1"/>
          </p:cNvSpPr>
          <p:nvPr>
            <p:ph type="body" idx="1"/>
          </p:nvPr>
        </p:nvSpPr>
        <p:spPr/>
        <p:txBody>
          <a:bodyPr/>
          <a:lstStyle/>
          <a:p>
            <a:pPr eaLnBrk="1" hangingPunct="1">
              <a:defRPr/>
            </a:pPr>
            <a:r>
              <a:rPr lang="en-US" b="1" dirty="0" smtClean="0">
                <a:solidFill>
                  <a:srgbClr val="FFFF00"/>
                </a:solidFill>
              </a:rPr>
              <a:t>PREPARING FOR A SATELLITE PASS</a:t>
            </a:r>
          </a:p>
          <a:p>
            <a:pPr eaLnBrk="1" hangingPunct="1">
              <a:defRPr/>
            </a:pPr>
            <a:endParaRPr lang="en-US" dirty="0" smtClean="0">
              <a:solidFill>
                <a:srgbClr val="FFFF00"/>
              </a:solidFill>
            </a:endParaRPr>
          </a:p>
          <a:p>
            <a:pPr eaLnBrk="1" hangingPunct="1">
              <a:buFont typeface="Wingdings" pitchFamily="2" charset="2"/>
              <a:buNone/>
              <a:defRPr/>
            </a:pPr>
            <a:endParaRPr lang="en-US" dirty="0" smtClean="0">
              <a:solidFill>
                <a:srgbClr val="FFFF00"/>
              </a:solidFill>
            </a:endParaRPr>
          </a:p>
        </p:txBody>
      </p:sp>
      <p:pic>
        <p:nvPicPr>
          <p:cNvPr id="6" name="Picture 7" descr="phil+pete (1)"/>
          <p:cNvPicPr>
            <a:picLocks noChangeAspect="1" noChangeArrowheads="1"/>
          </p:cNvPicPr>
          <p:nvPr/>
        </p:nvPicPr>
        <p:blipFill>
          <a:blip r:embed="rId3" cstate="print"/>
          <a:srcRect/>
          <a:stretch>
            <a:fillRect/>
          </a:stretch>
        </p:blipFill>
        <p:spPr bwMode="auto">
          <a:xfrm>
            <a:off x="990600" y="2362200"/>
            <a:ext cx="7162800" cy="4191000"/>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C:\Users\peter\Desktop\amsat.page.png"/>
          <p:cNvPicPr>
            <a:picLocks noChangeAspect="1" noChangeArrowheads="1"/>
          </p:cNvPicPr>
          <p:nvPr/>
        </p:nvPicPr>
        <p:blipFill>
          <a:blip r:embed="rId3" cstate="print"/>
          <a:srcRect/>
          <a:stretch>
            <a:fillRect/>
          </a:stretch>
        </p:blipFill>
        <p:spPr bwMode="auto">
          <a:xfrm>
            <a:off x="304800" y="685800"/>
            <a:ext cx="7467600" cy="5867400"/>
          </a:xfrm>
          <a:prstGeom prst="rect">
            <a:avLst/>
          </a:prstGeom>
          <a:noFill/>
        </p:spPr>
      </p:pic>
      <p:sp>
        <p:nvSpPr>
          <p:cNvPr id="4" name="TextBox 3"/>
          <p:cNvSpPr txBox="1"/>
          <p:nvPr/>
        </p:nvSpPr>
        <p:spPr>
          <a:xfrm>
            <a:off x="1752600" y="0"/>
            <a:ext cx="4495800" cy="461665"/>
          </a:xfrm>
          <a:prstGeom prst="rect">
            <a:avLst/>
          </a:prstGeom>
          <a:noFill/>
        </p:spPr>
        <p:txBody>
          <a:bodyPr wrap="square" rtlCol="0">
            <a:spAutoFit/>
          </a:bodyPr>
          <a:lstStyle/>
          <a:p>
            <a:r>
              <a:rPr lang="en-US" sz="2400" b="1" dirty="0" smtClean="0">
                <a:solidFill>
                  <a:srgbClr val="FFFF00"/>
                </a:solidFill>
              </a:rPr>
              <a:t>         WWW.AMSAT.ORG</a:t>
            </a:r>
            <a:endParaRPr lang="en-US" sz="2400" b="1" dirty="0">
              <a:solidFill>
                <a:srgbClr val="FFFF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10588" cy="1325563"/>
          </a:xfrm>
        </p:spPr>
        <p:txBody>
          <a:bodyPr/>
          <a:lstStyle/>
          <a:p>
            <a:r>
              <a:rPr lang="en-US" dirty="0" smtClean="0"/>
              <a:t>SO-50</a:t>
            </a:r>
            <a:endParaRPr lang="en-US" dirty="0"/>
          </a:p>
        </p:txBody>
      </p:sp>
      <p:pic>
        <p:nvPicPr>
          <p:cNvPr id="4" name="Content Placeholder 3" descr="SO-50.png"/>
          <p:cNvPicPr>
            <a:picLocks noGrp="1" noChangeAspect="1"/>
          </p:cNvPicPr>
          <p:nvPr>
            <p:ph idx="4294967295"/>
          </p:nvPr>
        </p:nvPicPr>
        <p:blipFill>
          <a:blip r:embed="rId3" cstate="print"/>
          <a:stretch>
            <a:fillRect/>
          </a:stretch>
        </p:blipFill>
        <p:spPr>
          <a:xfrm>
            <a:off x="381000" y="1295400"/>
            <a:ext cx="8763000" cy="5334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3satorbits"/>
          <p:cNvPicPr>
            <a:picLocks noChangeAspect="1" noChangeArrowheads="1"/>
          </p:cNvPicPr>
          <p:nvPr/>
        </p:nvPicPr>
        <p:blipFill>
          <a:blip r:embed="rId3" cstate="print"/>
          <a:srcRect/>
          <a:stretch>
            <a:fillRect/>
          </a:stretch>
        </p:blipFill>
        <p:spPr bwMode="auto">
          <a:xfrm>
            <a:off x="381000" y="1371600"/>
            <a:ext cx="7924800" cy="5262563"/>
          </a:xfrm>
          <a:prstGeom prst="rect">
            <a:avLst/>
          </a:prstGeom>
          <a:noFill/>
          <a:ln w="9525">
            <a:noFill/>
            <a:miter lim="800000"/>
            <a:headEnd/>
            <a:tailEnd/>
          </a:ln>
        </p:spPr>
      </p:pic>
      <p:sp>
        <p:nvSpPr>
          <p:cNvPr id="164867" name="Rectangle 3"/>
          <p:cNvSpPr>
            <a:spLocks noGrp="1" noChangeArrowheads="1"/>
          </p:cNvSpPr>
          <p:nvPr>
            <p:ph type="title"/>
          </p:nvPr>
        </p:nvSpPr>
        <p:spPr>
          <a:xfrm>
            <a:off x="838200" y="228600"/>
            <a:ext cx="7162800" cy="914400"/>
          </a:xfrm>
        </p:spPr>
        <p:txBody>
          <a:bodyPr/>
          <a:lstStyle/>
          <a:p>
            <a:pPr>
              <a:defRPr/>
            </a:pPr>
            <a:r>
              <a:rPr lang="en-US" dirty="0" smtClean="0"/>
              <a:t>Satellite Orbits</a:t>
            </a:r>
          </a:p>
        </p:txBody>
      </p:sp>
      <p:sp>
        <p:nvSpPr>
          <p:cNvPr id="164868" name="Rectangle 4"/>
          <p:cNvSpPr>
            <a:spLocks noGrp="1" noChangeArrowheads="1"/>
          </p:cNvSpPr>
          <p:nvPr>
            <p:ph type="body" idx="1"/>
          </p:nvPr>
        </p:nvSpPr>
        <p:spPr>
          <a:xfrm>
            <a:off x="1295400" y="1981200"/>
            <a:ext cx="3581400" cy="1905000"/>
          </a:xfrm>
        </p:spPr>
        <p:txBody>
          <a:bodyPr>
            <a:normAutofit fontScale="92500" lnSpcReduction="20000"/>
          </a:bodyPr>
          <a:lstStyle/>
          <a:p>
            <a:pPr>
              <a:buFontTx/>
              <a:buNone/>
              <a:defRPr/>
            </a:pPr>
            <a:r>
              <a:rPr lang="en-US" dirty="0" smtClean="0"/>
              <a:t>         Geostationary</a:t>
            </a:r>
          </a:p>
          <a:p>
            <a:pPr>
              <a:defRPr/>
            </a:pPr>
            <a:endParaRPr lang="en-US" dirty="0" smtClean="0"/>
          </a:p>
          <a:p>
            <a:pPr>
              <a:defRPr/>
            </a:pPr>
            <a:r>
              <a:rPr lang="en-US" dirty="0" smtClean="0"/>
              <a:t>HEO (High Earth Orbit)</a:t>
            </a:r>
          </a:p>
        </p:txBody>
      </p:sp>
      <p:sp>
        <p:nvSpPr>
          <p:cNvPr id="12293" name="Text Box 5"/>
          <p:cNvSpPr txBox="1">
            <a:spLocks noChangeArrowheads="1"/>
          </p:cNvSpPr>
          <p:nvPr/>
        </p:nvSpPr>
        <p:spPr bwMode="auto">
          <a:xfrm>
            <a:off x="685800" y="5562600"/>
            <a:ext cx="6934200" cy="457200"/>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FFFF00"/>
                </a:solidFill>
              </a:rPr>
              <a:t>  S0-50, </a:t>
            </a:r>
            <a:r>
              <a:rPr lang="en-US" sz="2400" b="1" dirty="0">
                <a:solidFill>
                  <a:srgbClr val="FFFF00"/>
                </a:solidFill>
              </a:rPr>
              <a:t>APOGEE </a:t>
            </a:r>
            <a:r>
              <a:rPr lang="en-US" sz="2400" b="1" dirty="0" smtClean="0">
                <a:solidFill>
                  <a:srgbClr val="FFFF00"/>
                </a:solidFill>
              </a:rPr>
              <a:t>713KM</a:t>
            </a:r>
            <a:r>
              <a:rPr lang="en-US" sz="2400" b="1" dirty="0">
                <a:solidFill>
                  <a:srgbClr val="FFFF00"/>
                </a:solidFill>
              </a:rPr>
              <a:t>, PERIGEE, </a:t>
            </a:r>
            <a:r>
              <a:rPr lang="en-US" sz="2400" b="1" dirty="0" smtClean="0">
                <a:solidFill>
                  <a:srgbClr val="FFFF00"/>
                </a:solidFill>
              </a:rPr>
              <a:t>603KM</a:t>
            </a:r>
            <a:endParaRPr lang="en-US" sz="2400" b="1" dirty="0">
              <a:solidFill>
                <a:srgbClr val="FFFF00"/>
              </a:solidFill>
            </a:endParaRPr>
          </a:p>
        </p:txBody>
      </p:sp>
      <p:sp>
        <p:nvSpPr>
          <p:cNvPr id="164870" name="Text Box 6"/>
          <p:cNvSpPr txBox="1">
            <a:spLocks noChangeArrowheads="1"/>
          </p:cNvSpPr>
          <p:nvPr/>
        </p:nvSpPr>
        <p:spPr bwMode="auto">
          <a:xfrm>
            <a:off x="4953000" y="3268663"/>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solidFill>
                  <a:srgbClr val="FFFF00"/>
                </a:solidFill>
                <a:effectLst>
                  <a:outerShdw blurRad="38100" dist="38100" dir="2700000" algn="tl">
                    <a:srgbClr val="000000"/>
                  </a:outerShdw>
                </a:effectLst>
              </a:rPr>
              <a:t>LEO (Low Earth Orbit)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satstatus"/>
          <p:cNvPicPr>
            <a:picLocks noChangeAspect="1" noChangeArrowheads="1"/>
          </p:cNvPicPr>
          <p:nvPr/>
        </p:nvPicPr>
        <p:blipFill>
          <a:blip r:embed="rId3" cstate="print"/>
          <a:srcRect/>
          <a:stretch>
            <a:fillRect/>
          </a:stretch>
        </p:blipFill>
        <p:spPr bwMode="auto">
          <a:xfrm>
            <a:off x="304800" y="762000"/>
            <a:ext cx="7467600" cy="5257800"/>
          </a:xfrm>
          <a:prstGeom prst="rect">
            <a:avLst/>
          </a:prstGeom>
          <a:noFill/>
          <a:ln w="9525">
            <a:noFill/>
            <a:miter lim="800000"/>
            <a:headEnd/>
            <a:tailEnd/>
          </a:ln>
        </p:spPr>
      </p:pic>
      <p:sp>
        <p:nvSpPr>
          <p:cNvPr id="129029" name="Text Box 5"/>
          <p:cNvSpPr txBox="1">
            <a:spLocks noChangeArrowheads="1"/>
          </p:cNvSpPr>
          <p:nvPr/>
        </p:nvSpPr>
        <p:spPr bwMode="auto">
          <a:xfrm>
            <a:off x="1295400" y="2286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dirty="0">
                <a:solidFill>
                  <a:srgbClr val="FFFF00"/>
                </a:solidFill>
                <a:effectLst>
                  <a:outerShdw blurRad="38100" dist="38100" dir="2700000" algn="tl">
                    <a:srgbClr val="000000"/>
                  </a:outerShdw>
                </a:effectLst>
              </a:rPr>
              <a:t>When are the satellites available?</a:t>
            </a:r>
          </a:p>
        </p:txBody>
      </p:sp>
      <p:sp>
        <p:nvSpPr>
          <p:cNvPr id="62468" name="Text Box 6"/>
          <p:cNvSpPr txBox="1">
            <a:spLocks noChangeArrowheads="1"/>
          </p:cNvSpPr>
          <p:nvPr/>
        </p:nvSpPr>
        <p:spPr bwMode="auto">
          <a:xfrm>
            <a:off x="1828800" y="6216650"/>
            <a:ext cx="5715000" cy="641350"/>
          </a:xfrm>
          <a:prstGeom prst="rect">
            <a:avLst/>
          </a:prstGeom>
          <a:noFill/>
          <a:ln w="9525">
            <a:noFill/>
            <a:miter lim="800000"/>
            <a:headEnd/>
            <a:tailEnd/>
          </a:ln>
          <a:effectLst/>
        </p:spPr>
        <p:txBody>
          <a:bodyPr wrap="square">
            <a:spAutoFit/>
          </a:bodyPr>
          <a:lstStyle/>
          <a:p>
            <a:pPr>
              <a:spcBef>
                <a:spcPct val="50000"/>
              </a:spcBef>
            </a:pPr>
            <a:r>
              <a:rPr lang="en-US" sz="3600" b="1" dirty="0">
                <a:solidFill>
                  <a:srgbClr val="FFFF00"/>
                </a:solidFill>
              </a:rPr>
              <a:t>          </a:t>
            </a:r>
            <a:r>
              <a:rPr lang="en-US" sz="2400" b="1" dirty="0">
                <a:solidFill>
                  <a:srgbClr val="FFFF00"/>
                </a:solidFill>
              </a:rPr>
              <a:t>http://</a:t>
            </a:r>
            <a:r>
              <a:rPr lang="en-US" sz="2400" b="1" dirty="0" smtClean="0">
                <a:solidFill>
                  <a:srgbClr val="FFFF00"/>
                </a:solidFill>
              </a:rPr>
              <a:t>oscar.dcarr.org/</a:t>
            </a:r>
            <a:endParaRPr lang="en-US" sz="2400" b="1" dirty="0">
              <a:solidFill>
                <a:srgbClr val="FFFF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 50.png"/>
          <p:cNvPicPr>
            <a:picLocks noChangeAspect="1"/>
          </p:cNvPicPr>
          <p:nvPr/>
        </p:nvPicPr>
        <p:blipFill>
          <a:blip r:embed="rId3" cstate="print"/>
          <a:stretch>
            <a:fillRect/>
          </a:stretch>
        </p:blipFill>
        <p:spPr>
          <a:xfrm>
            <a:off x="381000" y="1219200"/>
            <a:ext cx="7485158" cy="54052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T-50R_thumb"/>
          <p:cNvPicPr>
            <a:picLocks noChangeAspect="1" noChangeArrowheads="1"/>
          </p:cNvPicPr>
          <p:nvPr/>
        </p:nvPicPr>
        <p:blipFill>
          <a:blip r:embed="rId3" cstate="print"/>
          <a:srcRect/>
          <a:stretch>
            <a:fillRect/>
          </a:stretch>
        </p:blipFill>
        <p:spPr bwMode="auto">
          <a:xfrm>
            <a:off x="5257800" y="1411736"/>
            <a:ext cx="3086163" cy="5333252"/>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2" name="TextBox 1"/>
          <p:cNvSpPr txBox="1"/>
          <p:nvPr/>
        </p:nvSpPr>
        <p:spPr>
          <a:xfrm>
            <a:off x="1371600" y="154466"/>
            <a:ext cx="5105400" cy="646331"/>
          </a:xfrm>
          <a:prstGeom prst="rect">
            <a:avLst/>
          </a:prstGeom>
          <a:noFill/>
        </p:spPr>
        <p:txBody>
          <a:bodyPr wrap="square" rtlCol="0">
            <a:spAutoFit/>
          </a:bodyPr>
          <a:lstStyle/>
          <a:p>
            <a:r>
              <a:rPr lang="en-US" sz="3600" b="1" dirty="0" smtClean="0">
                <a:solidFill>
                  <a:srgbClr val="FFFF00"/>
                </a:solidFill>
              </a:rPr>
              <a:t>PROGRAMMING RADIOS</a:t>
            </a:r>
            <a:endParaRPr lang="en-US" sz="3600" b="1" dirty="0">
              <a:solidFill>
                <a:srgbClr val="FFFF00"/>
              </a:solidFill>
            </a:endParaRPr>
          </a:p>
        </p:txBody>
      </p:sp>
      <p:pic>
        <p:nvPicPr>
          <p:cNvPr id="1026" name="Picture 2" descr="http://ts3.mm.bing.net/th?&amp;id=HN.608027091358253095&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34901"/>
            <a:ext cx="3657600" cy="50391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8300" y="1110734"/>
            <a:ext cx="838200" cy="461665"/>
          </a:xfrm>
          <a:prstGeom prst="rect">
            <a:avLst/>
          </a:prstGeom>
          <a:noFill/>
        </p:spPr>
        <p:txBody>
          <a:bodyPr wrap="square" rtlCol="0">
            <a:spAutoFit/>
          </a:bodyPr>
          <a:lstStyle/>
          <a:p>
            <a:r>
              <a:rPr lang="en-US" sz="2400" b="1" dirty="0" smtClean="0">
                <a:solidFill>
                  <a:srgbClr val="FFFF00"/>
                </a:solidFill>
              </a:rPr>
              <a:t>RX</a:t>
            </a:r>
            <a:endParaRPr lang="en-US" sz="2400" b="1" dirty="0">
              <a:solidFill>
                <a:srgbClr val="FFFF00"/>
              </a:solidFill>
            </a:endParaRPr>
          </a:p>
        </p:txBody>
      </p:sp>
      <p:sp>
        <p:nvSpPr>
          <p:cNvPr id="6" name="TextBox 5"/>
          <p:cNvSpPr txBox="1"/>
          <p:nvPr/>
        </p:nvSpPr>
        <p:spPr>
          <a:xfrm>
            <a:off x="6411686" y="926068"/>
            <a:ext cx="685800" cy="461665"/>
          </a:xfrm>
          <a:prstGeom prst="rect">
            <a:avLst/>
          </a:prstGeom>
          <a:noFill/>
        </p:spPr>
        <p:txBody>
          <a:bodyPr wrap="square" rtlCol="0">
            <a:spAutoFit/>
          </a:bodyPr>
          <a:lstStyle/>
          <a:p>
            <a:r>
              <a:rPr lang="en-US" sz="2400" b="1" dirty="0" smtClean="0">
                <a:solidFill>
                  <a:srgbClr val="FFFF00"/>
                </a:solidFill>
              </a:rPr>
              <a:t>TX</a:t>
            </a:r>
            <a:endParaRPr lang="en-US" sz="2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1142999"/>
          <a:ext cx="7239000" cy="4405631"/>
        </p:xfrm>
        <a:graphic>
          <a:graphicData uri="http://schemas.openxmlformats.org/drawingml/2006/table">
            <a:tbl>
              <a:tblPr firstRow="1" bandRow="1">
                <a:tableStyleId>{5C22544A-7EE6-4342-B048-85BDC9FD1C3A}</a:tableStyleId>
              </a:tblPr>
              <a:tblGrid>
                <a:gridCol w="1399540"/>
                <a:gridCol w="1399540"/>
                <a:gridCol w="1399540"/>
                <a:gridCol w="1399540"/>
                <a:gridCol w="1640840"/>
              </a:tblGrid>
              <a:tr h="614788">
                <a:tc>
                  <a:txBody>
                    <a:bodyPr/>
                    <a:lstStyle/>
                    <a:p>
                      <a:r>
                        <a:rPr lang="en-US" dirty="0" smtClean="0"/>
                        <a:t>CH #</a:t>
                      </a:r>
                      <a:endParaRPr lang="en-US" dirty="0"/>
                    </a:p>
                  </a:txBody>
                  <a:tcPr/>
                </a:tc>
                <a:tc>
                  <a:txBody>
                    <a:bodyPr/>
                    <a:lstStyle/>
                    <a:p>
                      <a:r>
                        <a:rPr lang="en-US" dirty="0" smtClean="0"/>
                        <a:t>NAME</a:t>
                      </a:r>
                      <a:endParaRPr lang="en-US" dirty="0"/>
                    </a:p>
                  </a:txBody>
                  <a:tcPr/>
                </a:tc>
                <a:tc>
                  <a:txBody>
                    <a:bodyPr/>
                    <a:lstStyle/>
                    <a:p>
                      <a:r>
                        <a:rPr lang="en-US" dirty="0" smtClean="0"/>
                        <a:t>TX FREQ</a:t>
                      </a:r>
                      <a:endParaRPr lang="en-US" dirty="0"/>
                    </a:p>
                  </a:txBody>
                  <a:tcPr/>
                </a:tc>
                <a:tc>
                  <a:txBody>
                    <a:bodyPr/>
                    <a:lstStyle/>
                    <a:p>
                      <a:r>
                        <a:rPr lang="en-US" dirty="0" smtClean="0"/>
                        <a:t>CTCSS (TX)</a:t>
                      </a:r>
                      <a:endParaRPr lang="en-US" dirty="0"/>
                    </a:p>
                  </a:txBody>
                  <a:tcPr/>
                </a:tc>
                <a:tc>
                  <a:txBody>
                    <a:bodyPr/>
                    <a:lstStyle/>
                    <a:p>
                      <a:r>
                        <a:rPr lang="en-US" dirty="0" smtClean="0"/>
                        <a:t>RX FREQ</a:t>
                      </a:r>
                      <a:endParaRPr lang="en-US" dirty="0"/>
                    </a:p>
                  </a:txBody>
                  <a:tcPr/>
                </a:tc>
              </a:tr>
              <a:tr h="541549">
                <a:tc>
                  <a:txBody>
                    <a:bodyPr/>
                    <a:lstStyle/>
                    <a:p>
                      <a:r>
                        <a:rPr lang="en-US" dirty="0" smtClean="0"/>
                        <a:t>101</a:t>
                      </a:r>
                      <a:endParaRPr lang="en-US" dirty="0"/>
                    </a:p>
                  </a:txBody>
                  <a:tcPr/>
                </a:tc>
                <a:tc>
                  <a:txBody>
                    <a:bodyPr/>
                    <a:lstStyle/>
                    <a:p>
                      <a:r>
                        <a:rPr lang="en-US" dirty="0" smtClean="0"/>
                        <a:t>SO50 ON</a:t>
                      </a:r>
                      <a:endParaRPr lang="en-US" dirty="0"/>
                    </a:p>
                  </a:txBody>
                  <a:tcPr/>
                </a:tc>
                <a:tc>
                  <a:txBody>
                    <a:bodyPr/>
                    <a:lstStyle/>
                    <a:p>
                      <a:r>
                        <a:rPr lang="en-US" dirty="0" smtClean="0"/>
                        <a:t>145.850</a:t>
                      </a:r>
                      <a:endParaRPr lang="en-US" dirty="0"/>
                    </a:p>
                  </a:txBody>
                  <a:tcPr/>
                </a:tc>
                <a:tc>
                  <a:txBody>
                    <a:bodyPr/>
                    <a:lstStyle/>
                    <a:p>
                      <a:r>
                        <a:rPr lang="en-US" dirty="0" smtClean="0"/>
                        <a:t>74.4</a:t>
                      </a:r>
                      <a:endParaRPr lang="en-US" dirty="0"/>
                    </a:p>
                  </a:txBody>
                  <a:tcPr/>
                </a:tc>
                <a:tc>
                  <a:txBody>
                    <a:bodyPr/>
                    <a:lstStyle/>
                    <a:p>
                      <a:r>
                        <a:rPr lang="en-US" dirty="0" smtClean="0"/>
                        <a:t>436.810</a:t>
                      </a:r>
                      <a:endParaRPr lang="en-US" dirty="0"/>
                    </a:p>
                  </a:txBody>
                  <a:tcPr/>
                </a:tc>
              </a:tr>
              <a:tr h="541549">
                <a:tc>
                  <a:txBody>
                    <a:bodyPr/>
                    <a:lstStyle/>
                    <a:p>
                      <a:r>
                        <a:rPr lang="en-US" dirty="0" smtClean="0"/>
                        <a:t>102</a:t>
                      </a:r>
                      <a:endParaRPr lang="en-US" dirty="0"/>
                    </a:p>
                  </a:txBody>
                  <a:tcPr/>
                </a:tc>
                <a:tc>
                  <a:txBody>
                    <a:bodyPr/>
                    <a:lstStyle/>
                    <a:p>
                      <a:r>
                        <a:rPr lang="en-US" dirty="0" smtClean="0"/>
                        <a:t>SO50-1</a:t>
                      </a:r>
                      <a:endParaRPr lang="en-US" dirty="0"/>
                    </a:p>
                  </a:txBody>
                  <a:tcPr/>
                </a:tc>
                <a:tc>
                  <a:txBody>
                    <a:bodyPr/>
                    <a:lstStyle/>
                    <a:p>
                      <a:r>
                        <a:rPr lang="en-US" dirty="0" smtClean="0"/>
                        <a:t>145.850</a:t>
                      </a:r>
                      <a:endParaRPr lang="en-US" dirty="0"/>
                    </a:p>
                  </a:txBody>
                  <a:tcPr/>
                </a:tc>
                <a:tc>
                  <a:txBody>
                    <a:bodyPr/>
                    <a:lstStyle/>
                    <a:p>
                      <a:r>
                        <a:rPr lang="en-US" dirty="0" smtClean="0"/>
                        <a:t>67.0</a:t>
                      </a:r>
                      <a:endParaRPr lang="en-US" dirty="0"/>
                    </a:p>
                  </a:txBody>
                  <a:tcPr/>
                </a:tc>
                <a:tc>
                  <a:txBody>
                    <a:bodyPr/>
                    <a:lstStyle/>
                    <a:p>
                      <a:r>
                        <a:rPr lang="en-US" dirty="0" smtClean="0"/>
                        <a:t>436.810</a:t>
                      </a:r>
                      <a:endParaRPr lang="en-US" dirty="0"/>
                    </a:p>
                  </a:txBody>
                  <a:tcPr/>
                </a:tc>
              </a:tr>
              <a:tr h="541549">
                <a:tc>
                  <a:txBody>
                    <a:bodyPr/>
                    <a:lstStyle/>
                    <a:p>
                      <a:r>
                        <a:rPr lang="en-US" dirty="0" smtClean="0"/>
                        <a:t>103</a:t>
                      </a:r>
                      <a:endParaRPr lang="en-US" dirty="0"/>
                    </a:p>
                  </a:txBody>
                  <a:tcPr/>
                </a:tc>
                <a:tc>
                  <a:txBody>
                    <a:bodyPr/>
                    <a:lstStyle/>
                    <a:p>
                      <a:r>
                        <a:rPr lang="en-US" dirty="0" smtClean="0"/>
                        <a:t>SO50-2</a:t>
                      </a:r>
                      <a:endParaRPr lang="en-US" dirty="0"/>
                    </a:p>
                  </a:txBody>
                  <a:tcPr/>
                </a:tc>
                <a:tc>
                  <a:txBody>
                    <a:bodyPr/>
                    <a:lstStyle/>
                    <a:p>
                      <a:r>
                        <a:rPr lang="en-US" dirty="0" smtClean="0"/>
                        <a:t>145.850</a:t>
                      </a:r>
                      <a:endParaRPr lang="en-US" dirty="0"/>
                    </a:p>
                  </a:txBody>
                  <a:tcPr/>
                </a:tc>
                <a:tc>
                  <a:txBody>
                    <a:bodyPr/>
                    <a:lstStyle/>
                    <a:p>
                      <a:r>
                        <a:rPr lang="en-US" dirty="0" smtClean="0"/>
                        <a:t>67.0</a:t>
                      </a:r>
                      <a:endParaRPr lang="en-US" dirty="0"/>
                    </a:p>
                  </a:txBody>
                  <a:tcPr/>
                </a:tc>
                <a:tc>
                  <a:txBody>
                    <a:bodyPr/>
                    <a:lstStyle/>
                    <a:p>
                      <a:r>
                        <a:rPr lang="en-US" dirty="0" smtClean="0"/>
                        <a:t>436.805</a:t>
                      </a:r>
                      <a:endParaRPr lang="en-US" dirty="0"/>
                    </a:p>
                  </a:txBody>
                  <a:tcPr/>
                </a:tc>
              </a:tr>
              <a:tr h="541549">
                <a:tc>
                  <a:txBody>
                    <a:bodyPr/>
                    <a:lstStyle/>
                    <a:p>
                      <a:r>
                        <a:rPr lang="en-US" dirty="0" smtClean="0"/>
                        <a:t>104</a:t>
                      </a:r>
                      <a:endParaRPr lang="en-US" dirty="0"/>
                    </a:p>
                  </a:txBody>
                  <a:tcPr/>
                </a:tc>
                <a:tc>
                  <a:txBody>
                    <a:bodyPr/>
                    <a:lstStyle/>
                    <a:p>
                      <a:r>
                        <a:rPr lang="en-US" dirty="0" smtClean="0"/>
                        <a:t>SO50-3</a:t>
                      </a:r>
                      <a:endParaRPr lang="en-US" dirty="0"/>
                    </a:p>
                  </a:txBody>
                  <a:tcPr/>
                </a:tc>
                <a:tc>
                  <a:txBody>
                    <a:bodyPr/>
                    <a:lstStyle/>
                    <a:p>
                      <a:r>
                        <a:rPr lang="en-US" dirty="0" smtClean="0"/>
                        <a:t>145.850</a:t>
                      </a:r>
                      <a:endParaRPr lang="en-US" dirty="0"/>
                    </a:p>
                  </a:txBody>
                  <a:tcPr/>
                </a:tc>
                <a:tc>
                  <a:txBody>
                    <a:bodyPr/>
                    <a:lstStyle/>
                    <a:p>
                      <a:r>
                        <a:rPr lang="en-US" dirty="0" smtClean="0"/>
                        <a:t>67.0</a:t>
                      </a:r>
                      <a:endParaRPr lang="en-US" dirty="0"/>
                    </a:p>
                  </a:txBody>
                  <a:tcPr/>
                </a:tc>
                <a:tc>
                  <a:txBody>
                    <a:bodyPr/>
                    <a:lstStyle/>
                    <a:p>
                      <a:r>
                        <a:rPr lang="en-US" dirty="0" smtClean="0"/>
                        <a:t>436.800</a:t>
                      </a:r>
                      <a:endParaRPr lang="en-US" dirty="0"/>
                    </a:p>
                  </a:txBody>
                  <a:tcPr/>
                </a:tc>
              </a:tr>
              <a:tr h="541549">
                <a:tc>
                  <a:txBody>
                    <a:bodyPr/>
                    <a:lstStyle/>
                    <a:p>
                      <a:r>
                        <a:rPr lang="en-US" dirty="0" smtClean="0"/>
                        <a:t>105</a:t>
                      </a:r>
                      <a:endParaRPr lang="en-US" dirty="0"/>
                    </a:p>
                  </a:txBody>
                  <a:tcPr/>
                </a:tc>
                <a:tc>
                  <a:txBody>
                    <a:bodyPr/>
                    <a:lstStyle/>
                    <a:p>
                      <a:r>
                        <a:rPr lang="en-US" dirty="0" smtClean="0"/>
                        <a:t>SO50-4</a:t>
                      </a:r>
                      <a:endParaRPr lang="en-US" dirty="0"/>
                    </a:p>
                  </a:txBody>
                  <a:tcPr/>
                </a:tc>
                <a:tc>
                  <a:txBody>
                    <a:bodyPr/>
                    <a:lstStyle/>
                    <a:p>
                      <a:r>
                        <a:rPr lang="en-US" dirty="0" smtClean="0"/>
                        <a:t>145.850</a:t>
                      </a:r>
                      <a:endParaRPr lang="en-US" dirty="0"/>
                    </a:p>
                  </a:txBody>
                  <a:tcPr/>
                </a:tc>
                <a:tc>
                  <a:txBody>
                    <a:bodyPr/>
                    <a:lstStyle/>
                    <a:p>
                      <a:r>
                        <a:rPr lang="en-US" dirty="0" smtClean="0"/>
                        <a:t>67.0</a:t>
                      </a:r>
                      <a:endParaRPr lang="en-US" dirty="0"/>
                    </a:p>
                  </a:txBody>
                  <a:tcPr/>
                </a:tc>
                <a:tc>
                  <a:txBody>
                    <a:bodyPr/>
                    <a:lstStyle/>
                    <a:p>
                      <a:r>
                        <a:rPr lang="en-US" dirty="0" smtClean="0"/>
                        <a:t>436.795- dlink</a:t>
                      </a:r>
                      <a:endParaRPr lang="en-US" dirty="0"/>
                    </a:p>
                  </a:txBody>
                  <a:tcPr/>
                </a:tc>
              </a:tr>
              <a:tr h="541549">
                <a:tc>
                  <a:txBody>
                    <a:bodyPr/>
                    <a:lstStyle/>
                    <a:p>
                      <a:r>
                        <a:rPr lang="en-US" dirty="0" smtClean="0"/>
                        <a:t>106</a:t>
                      </a:r>
                      <a:endParaRPr lang="en-US" dirty="0"/>
                    </a:p>
                  </a:txBody>
                  <a:tcPr/>
                </a:tc>
                <a:tc>
                  <a:txBody>
                    <a:bodyPr/>
                    <a:lstStyle/>
                    <a:p>
                      <a:r>
                        <a:rPr lang="en-US" dirty="0" smtClean="0"/>
                        <a:t>SO50-5</a:t>
                      </a:r>
                      <a:endParaRPr lang="en-US" dirty="0"/>
                    </a:p>
                  </a:txBody>
                  <a:tcPr/>
                </a:tc>
                <a:tc>
                  <a:txBody>
                    <a:bodyPr/>
                    <a:lstStyle/>
                    <a:p>
                      <a:r>
                        <a:rPr lang="en-US" dirty="0" smtClean="0"/>
                        <a:t>145.850</a:t>
                      </a:r>
                      <a:endParaRPr lang="en-US" dirty="0"/>
                    </a:p>
                  </a:txBody>
                  <a:tcPr/>
                </a:tc>
                <a:tc>
                  <a:txBody>
                    <a:bodyPr/>
                    <a:lstStyle/>
                    <a:p>
                      <a:r>
                        <a:rPr lang="en-US" dirty="0" smtClean="0"/>
                        <a:t>67.0</a:t>
                      </a:r>
                      <a:endParaRPr lang="en-US" dirty="0"/>
                    </a:p>
                  </a:txBody>
                  <a:tcPr/>
                </a:tc>
                <a:tc>
                  <a:txBody>
                    <a:bodyPr/>
                    <a:lstStyle/>
                    <a:p>
                      <a:r>
                        <a:rPr lang="en-US" dirty="0" smtClean="0"/>
                        <a:t>436.790</a:t>
                      </a:r>
                      <a:endParaRPr lang="en-US" dirty="0"/>
                    </a:p>
                  </a:txBody>
                  <a:tcPr/>
                </a:tc>
              </a:tr>
              <a:tr h="541549">
                <a:tc>
                  <a:txBody>
                    <a:bodyPr/>
                    <a:lstStyle/>
                    <a:p>
                      <a:r>
                        <a:rPr lang="en-US" dirty="0" smtClean="0"/>
                        <a:t>107</a:t>
                      </a:r>
                      <a:endParaRPr lang="en-US" dirty="0"/>
                    </a:p>
                  </a:txBody>
                  <a:tcPr/>
                </a:tc>
                <a:tc>
                  <a:txBody>
                    <a:bodyPr/>
                    <a:lstStyle/>
                    <a:p>
                      <a:r>
                        <a:rPr lang="en-US" dirty="0" smtClean="0"/>
                        <a:t>SO50-6</a:t>
                      </a:r>
                      <a:endParaRPr lang="en-US" dirty="0"/>
                    </a:p>
                  </a:txBody>
                  <a:tcPr/>
                </a:tc>
                <a:tc>
                  <a:txBody>
                    <a:bodyPr/>
                    <a:lstStyle/>
                    <a:p>
                      <a:r>
                        <a:rPr lang="en-US" dirty="0" smtClean="0"/>
                        <a:t>145.850</a:t>
                      </a:r>
                      <a:endParaRPr lang="en-US" dirty="0"/>
                    </a:p>
                  </a:txBody>
                  <a:tcPr/>
                </a:tc>
                <a:tc>
                  <a:txBody>
                    <a:bodyPr/>
                    <a:lstStyle/>
                    <a:p>
                      <a:r>
                        <a:rPr lang="en-US" dirty="0" smtClean="0"/>
                        <a:t>67.0</a:t>
                      </a:r>
                      <a:endParaRPr lang="en-US" dirty="0"/>
                    </a:p>
                  </a:txBody>
                  <a:tcPr/>
                </a:tc>
                <a:tc>
                  <a:txBody>
                    <a:bodyPr/>
                    <a:lstStyle/>
                    <a:p>
                      <a:r>
                        <a:rPr lang="en-US" dirty="0" smtClean="0"/>
                        <a:t>436.785</a:t>
                      </a:r>
                      <a:endParaRPr lang="en-US" dirty="0"/>
                    </a:p>
                  </a:txBody>
                  <a:tcPr/>
                </a:tc>
              </a:tr>
            </a:tbl>
          </a:graphicData>
        </a:graphic>
      </p:graphicFrame>
      <p:sp>
        <p:nvSpPr>
          <p:cNvPr id="4" name="TextBox 3"/>
          <p:cNvSpPr txBox="1"/>
          <p:nvPr/>
        </p:nvSpPr>
        <p:spPr>
          <a:xfrm>
            <a:off x="838200" y="228600"/>
            <a:ext cx="6324600" cy="461665"/>
          </a:xfrm>
          <a:prstGeom prst="rect">
            <a:avLst/>
          </a:prstGeom>
          <a:noFill/>
        </p:spPr>
        <p:txBody>
          <a:bodyPr wrap="square" rtlCol="0">
            <a:spAutoFit/>
          </a:bodyPr>
          <a:lstStyle/>
          <a:p>
            <a:r>
              <a:rPr lang="en-US" sz="2400" dirty="0" smtClean="0"/>
              <a:t>            ADJUSTING  FOR  DOPPLER</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4" name="Picture 4" descr="oath_honeymooners"/>
          <p:cNvPicPr>
            <a:picLocks noChangeAspect="1" noChangeArrowheads="1"/>
          </p:cNvPicPr>
          <p:nvPr/>
        </p:nvPicPr>
        <p:blipFill>
          <a:blip r:embed="rId4" cstate="print"/>
          <a:srcRect/>
          <a:stretch>
            <a:fillRect/>
          </a:stretch>
        </p:blipFill>
        <p:spPr bwMode="auto">
          <a:xfrm>
            <a:off x="685800" y="914400"/>
            <a:ext cx="7086600" cy="5715000"/>
          </a:xfrm>
          <a:prstGeom prst="rect">
            <a:avLst/>
          </a:prstGeom>
          <a:noFill/>
          <a:ln w="9525">
            <a:noFill/>
            <a:miter lim="800000"/>
            <a:headEnd/>
            <a:tailEnd/>
          </a:ln>
        </p:spPr>
      </p:pic>
      <p:sp>
        <p:nvSpPr>
          <p:cNvPr id="2" name="TextBox 1"/>
          <p:cNvSpPr txBox="1"/>
          <p:nvPr/>
        </p:nvSpPr>
        <p:spPr>
          <a:xfrm>
            <a:off x="1143000" y="152400"/>
            <a:ext cx="5715000" cy="461665"/>
          </a:xfrm>
          <a:prstGeom prst="rect">
            <a:avLst/>
          </a:prstGeom>
          <a:noFill/>
        </p:spPr>
        <p:txBody>
          <a:bodyPr wrap="square" rtlCol="0">
            <a:spAutoFit/>
          </a:bodyPr>
          <a:lstStyle/>
          <a:p>
            <a:r>
              <a:rPr lang="en-US" sz="2400" b="1" dirty="0" smtClean="0">
                <a:solidFill>
                  <a:srgbClr val="FFFF00"/>
                </a:solidFill>
              </a:rPr>
              <a:t>CAPTAIN VIDEO- I AM READY TO BLAST OFF</a:t>
            </a:r>
            <a:endParaRPr lang="en-US" sz="2400" b="1" dirty="0">
              <a:solidFill>
                <a:srgbClr val="FFFF00"/>
              </a:solidFill>
            </a:endParaRPr>
          </a:p>
        </p:txBody>
      </p:sp>
    </p:spTree>
    <p:extLst>
      <p:ext uri="{BB962C8B-B14F-4D97-AF65-F5344CB8AC3E}">
        <p14:creationId xmlns:p14="http://schemas.microsoft.com/office/powerpoint/2010/main" val="3164257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0" y="304800"/>
            <a:ext cx="7696200" cy="523220"/>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FFFF00"/>
                </a:solidFill>
              </a:rPr>
              <a:t> ARROW OR ELK ANTENNAS</a:t>
            </a:r>
            <a:endParaRPr lang="en-US" sz="2800" b="1" dirty="0">
              <a:solidFill>
                <a:srgbClr val="FFFF00"/>
              </a:solidFill>
            </a:endParaRPr>
          </a:p>
        </p:txBody>
      </p:sp>
      <p:sp>
        <p:nvSpPr>
          <p:cNvPr id="14342" name="Text Box 8"/>
          <p:cNvSpPr txBox="1">
            <a:spLocks noChangeArrowheads="1"/>
          </p:cNvSpPr>
          <p:nvPr/>
        </p:nvSpPr>
        <p:spPr bwMode="auto">
          <a:xfrm>
            <a:off x="2438400" y="5105400"/>
            <a:ext cx="12192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FF00"/>
                </a:solidFill>
              </a:rPr>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5572" y="2938997"/>
            <a:ext cx="5562600" cy="375020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4320"/>
            <a:ext cx="6172200" cy="2545080"/>
          </a:xfrm>
          <a:prstGeom prst="rect">
            <a:avLst/>
          </a:prstGeom>
        </p:spPr>
      </p:pic>
    </p:spTree>
    <p:extLst>
      <p:ext uri="{BB962C8B-B14F-4D97-AF65-F5344CB8AC3E}">
        <p14:creationId xmlns:p14="http://schemas.microsoft.com/office/powerpoint/2010/main" val="164577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3" name="Picture 1" descr="C:\Users\peter\Pictures\doppler.gif"/>
          <p:cNvPicPr>
            <a:picLocks noChangeAspect="1" noChangeArrowheads="1" noCrop="1"/>
          </p:cNvPicPr>
          <p:nvPr/>
        </p:nvPicPr>
        <p:blipFill>
          <a:blip r:embed="rId3" cstate="print"/>
          <a:srcRect/>
          <a:stretch>
            <a:fillRect/>
          </a:stretch>
        </p:blipFill>
        <p:spPr bwMode="auto">
          <a:xfrm>
            <a:off x="1219200" y="1981200"/>
            <a:ext cx="6324600" cy="2133600"/>
          </a:xfrm>
          <a:prstGeom prst="rect">
            <a:avLst/>
          </a:prstGeom>
          <a:noFill/>
        </p:spPr>
      </p:pic>
      <p:sp>
        <p:nvSpPr>
          <p:cNvPr id="3" name="TextBox 2"/>
          <p:cNvSpPr txBox="1"/>
          <p:nvPr/>
        </p:nvSpPr>
        <p:spPr>
          <a:xfrm>
            <a:off x="1295400" y="609600"/>
            <a:ext cx="6096000" cy="523220"/>
          </a:xfrm>
          <a:prstGeom prst="rect">
            <a:avLst/>
          </a:prstGeom>
          <a:noFill/>
        </p:spPr>
        <p:txBody>
          <a:bodyPr wrap="square" rtlCol="0">
            <a:spAutoFit/>
          </a:bodyPr>
          <a:lstStyle/>
          <a:p>
            <a:r>
              <a:rPr lang="en-US" sz="2800" b="1" dirty="0" smtClean="0">
                <a:solidFill>
                  <a:srgbClr val="FFFF00"/>
                </a:solidFill>
              </a:rPr>
              <a:t>DOPPLER EFFECT ON SATELLITES</a:t>
            </a:r>
            <a:endParaRPr lang="en-US" sz="2800" b="1" dirty="0">
              <a:solidFill>
                <a:srgbClr val="FFFF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6781800" cy="523220"/>
          </a:xfrm>
          <a:prstGeom prst="rect">
            <a:avLst/>
          </a:prstGeom>
          <a:noFill/>
        </p:spPr>
        <p:txBody>
          <a:bodyPr wrap="square" rtlCol="0">
            <a:spAutoFit/>
          </a:bodyPr>
          <a:lstStyle/>
          <a:p>
            <a:r>
              <a:rPr lang="en-US" sz="2800" b="1" dirty="0" smtClean="0">
                <a:solidFill>
                  <a:srgbClr val="FFFF00"/>
                </a:solidFill>
              </a:rPr>
              <a:t>FARADAY EFFECT ON SATELLITES</a:t>
            </a:r>
            <a:endParaRPr lang="en-US" sz="2800" b="1" dirty="0">
              <a:solidFill>
                <a:srgbClr val="FFFF00"/>
              </a:solidFill>
            </a:endParaRPr>
          </a:p>
        </p:txBody>
      </p:sp>
      <p:pic>
        <p:nvPicPr>
          <p:cNvPr id="4" name="Picture 3" descr="faraday.png"/>
          <p:cNvPicPr>
            <a:picLocks noChangeAspect="1"/>
          </p:cNvPicPr>
          <p:nvPr/>
        </p:nvPicPr>
        <p:blipFill>
          <a:blip r:embed="rId3" cstate="print"/>
          <a:stretch>
            <a:fillRect/>
          </a:stretch>
        </p:blipFill>
        <p:spPr>
          <a:xfrm>
            <a:off x="1295400" y="1752600"/>
            <a:ext cx="6869724" cy="4465320"/>
          </a:xfrm>
          <a:prstGeom prst="rect">
            <a:avLst/>
          </a:prstGeom>
        </p:spPr>
      </p:pic>
      <p:sp>
        <p:nvSpPr>
          <p:cNvPr id="5" name="Rectangle 4"/>
          <p:cNvSpPr/>
          <p:nvPr/>
        </p:nvSpPr>
        <p:spPr>
          <a:xfrm>
            <a:off x="457200" y="6019800"/>
            <a:ext cx="3185487" cy="369332"/>
          </a:xfrm>
          <a:prstGeom prst="rect">
            <a:avLst/>
          </a:prstGeom>
        </p:spPr>
        <p:txBody>
          <a:bodyPr wrap="none">
            <a:spAutoFit/>
          </a:bodyPr>
          <a:lstStyle/>
          <a:p>
            <a:r>
              <a:rPr lang="en-US" dirty="0" smtClean="0">
                <a:hlinkClick r:id="rId4"/>
              </a:rPr>
              <a:t>http://youtu.be/XTqjQ9xIQQE</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rrowheads="1"/>
          </p:cNvSpPr>
          <p:nvPr>
            <p:ph type="title"/>
          </p:nvPr>
        </p:nvSpPr>
        <p:spPr>
          <a:xfrm>
            <a:off x="304800" y="0"/>
            <a:ext cx="7467600" cy="1066800"/>
          </a:xfrm>
        </p:spPr>
        <p:txBody>
          <a:bodyPr>
            <a:normAutofit fontScale="90000"/>
          </a:bodyPr>
          <a:lstStyle/>
          <a:p>
            <a:pPr eaLnBrk="1" hangingPunct="1">
              <a:defRPr/>
            </a:pPr>
            <a:r>
              <a:rPr lang="en-US" sz="3600" b="1" dirty="0" smtClean="0">
                <a:solidFill>
                  <a:srgbClr val="FF0000"/>
                </a:solidFill>
              </a:rPr>
              <a:t>Prepare</a:t>
            </a:r>
            <a:r>
              <a:rPr lang="en-US" sz="3600" b="1" dirty="0" smtClean="0">
                <a:solidFill>
                  <a:srgbClr val="FFFF00"/>
                </a:solidFill>
              </a:rPr>
              <a:t> for A</a:t>
            </a:r>
            <a:br>
              <a:rPr lang="en-US" sz="3600" b="1" dirty="0" smtClean="0">
                <a:solidFill>
                  <a:srgbClr val="FFFF00"/>
                </a:solidFill>
              </a:rPr>
            </a:br>
            <a:r>
              <a:rPr lang="en-US" sz="3600" b="1" dirty="0" smtClean="0">
                <a:solidFill>
                  <a:srgbClr val="FFFF00"/>
                </a:solidFill>
              </a:rPr>
              <a:t>Successful  SO-50 Pass</a:t>
            </a:r>
          </a:p>
        </p:txBody>
      </p:sp>
      <p:sp>
        <p:nvSpPr>
          <p:cNvPr id="412675" name="Rectangle 3"/>
          <p:cNvSpPr>
            <a:spLocks noGrp="1" noRot="1" noChangeArrowheads="1"/>
          </p:cNvSpPr>
          <p:nvPr>
            <p:ph type="body" idx="1"/>
          </p:nvPr>
        </p:nvSpPr>
        <p:spPr>
          <a:xfrm>
            <a:off x="304800" y="1219200"/>
            <a:ext cx="7620000" cy="5867400"/>
          </a:xfrm>
        </p:spPr>
        <p:txBody>
          <a:bodyPr>
            <a:normAutofit fontScale="77500" lnSpcReduction="20000"/>
          </a:bodyPr>
          <a:lstStyle/>
          <a:p>
            <a:pPr eaLnBrk="1" hangingPunct="1">
              <a:lnSpc>
                <a:spcPct val="90000"/>
              </a:lnSpc>
              <a:defRPr/>
            </a:pPr>
            <a:r>
              <a:rPr lang="en-US" sz="2800" b="1" dirty="0" smtClean="0">
                <a:solidFill>
                  <a:srgbClr val="FFFF00"/>
                </a:solidFill>
              </a:rPr>
              <a:t>Go to WWW.AMSAT.ORG</a:t>
            </a:r>
          </a:p>
          <a:p>
            <a:pPr eaLnBrk="1" hangingPunct="1">
              <a:lnSpc>
                <a:spcPct val="90000"/>
              </a:lnSpc>
              <a:defRPr/>
            </a:pPr>
            <a:r>
              <a:rPr lang="en-US" sz="2800" b="1" dirty="0" smtClean="0">
                <a:solidFill>
                  <a:srgbClr val="FFFF00"/>
                </a:solidFill>
              </a:rPr>
              <a:t>“Passes” top menu- 30 degrees minimum when starting out</a:t>
            </a:r>
          </a:p>
          <a:p>
            <a:pPr eaLnBrk="1" hangingPunct="1">
              <a:lnSpc>
                <a:spcPct val="90000"/>
              </a:lnSpc>
              <a:defRPr/>
            </a:pPr>
            <a:r>
              <a:rPr lang="en-US" sz="2800" b="1" dirty="0" smtClean="0">
                <a:solidFill>
                  <a:srgbClr val="FFFF00"/>
                </a:solidFill>
              </a:rPr>
              <a:t>Show predictions for SO-50</a:t>
            </a:r>
          </a:p>
          <a:p>
            <a:pPr eaLnBrk="1" hangingPunct="1">
              <a:lnSpc>
                <a:spcPct val="90000"/>
              </a:lnSpc>
              <a:defRPr/>
            </a:pPr>
            <a:r>
              <a:rPr lang="en-US" sz="2800" b="1" dirty="0" smtClean="0">
                <a:solidFill>
                  <a:srgbClr val="FFFF00"/>
                </a:solidFill>
              </a:rPr>
              <a:t>Add  Grid Square- FN31 for the ARRL Centennial Convention </a:t>
            </a:r>
          </a:p>
          <a:p>
            <a:pPr eaLnBrk="1" hangingPunct="1">
              <a:defRPr/>
            </a:pPr>
            <a:r>
              <a:rPr lang="en-US" sz="2800" b="1" dirty="0" smtClean="0">
                <a:solidFill>
                  <a:srgbClr val="FFFF00"/>
                </a:solidFill>
              </a:rPr>
              <a:t>RADIO- SPLIT FREQUENCIES</a:t>
            </a:r>
          </a:p>
          <a:p>
            <a:pPr eaLnBrk="1" hangingPunct="1">
              <a:defRPr/>
            </a:pPr>
            <a:r>
              <a:rPr lang="en-US" sz="2800" b="1" dirty="0" smtClean="0">
                <a:solidFill>
                  <a:srgbClr val="FFFF00"/>
                </a:solidFill>
              </a:rPr>
              <a:t>Squelch Open</a:t>
            </a:r>
          </a:p>
          <a:p>
            <a:pPr eaLnBrk="1" hangingPunct="1">
              <a:defRPr/>
            </a:pPr>
            <a:r>
              <a:rPr lang="en-US" sz="2800" b="1" dirty="0" smtClean="0">
                <a:solidFill>
                  <a:srgbClr val="FFFF00"/>
                </a:solidFill>
              </a:rPr>
              <a:t>WATCH- UTC</a:t>
            </a:r>
          </a:p>
          <a:p>
            <a:pPr eaLnBrk="1" hangingPunct="1">
              <a:defRPr/>
            </a:pPr>
            <a:r>
              <a:rPr lang="en-US" sz="2800" b="1" dirty="0" smtClean="0">
                <a:solidFill>
                  <a:srgbClr val="FFFF00"/>
                </a:solidFill>
              </a:rPr>
              <a:t>COMPASS</a:t>
            </a:r>
          </a:p>
          <a:p>
            <a:pPr eaLnBrk="1" hangingPunct="1">
              <a:defRPr/>
            </a:pPr>
            <a:r>
              <a:rPr lang="en-US" sz="2800" b="1" dirty="0" smtClean="0">
                <a:solidFill>
                  <a:srgbClr val="FFFF00"/>
                </a:solidFill>
              </a:rPr>
              <a:t>DIGITAL RECORDER</a:t>
            </a:r>
          </a:p>
          <a:p>
            <a:pPr eaLnBrk="1" hangingPunct="1">
              <a:lnSpc>
                <a:spcPct val="90000"/>
              </a:lnSpc>
              <a:defRPr/>
            </a:pPr>
            <a:r>
              <a:rPr lang="en-US" sz="2800" b="1" dirty="0">
                <a:solidFill>
                  <a:srgbClr val="FFFF00"/>
                </a:solidFill>
              </a:rPr>
              <a:t>G</a:t>
            </a:r>
            <a:r>
              <a:rPr lang="en-US" sz="2800" b="1" dirty="0" smtClean="0">
                <a:solidFill>
                  <a:srgbClr val="FFFF00"/>
                </a:solidFill>
              </a:rPr>
              <a:t>rid Square</a:t>
            </a:r>
          </a:p>
          <a:p>
            <a:pPr eaLnBrk="1" hangingPunct="1">
              <a:lnSpc>
                <a:spcPct val="90000"/>
              </a:lnSpc>
              <a:defRPr/>
            </a:pPr>
            <a:r>
              <a:rPr lang="en-US" sz="2800" b="1" dirty="0" smtClean="0">
                <a:solidFill>
                  <a:srgbClr val="FFFF00"/>
                </a:solidFill>
              </a:rPr>
              <a:t>Predict</a:t>
            </a:r>
          </a:p>
          <a:p>
            <a:pPr eaLnBrk="1" hangingPunct="1">
              <a:lnSpc>
                <a:spcPct val="90000"/>
              </a:lnSpc>
              <a:defRPr/>
            </a:pPr>
            <a:r>
              <a:rPr lang="en-US" sz="2800" b="1" dirty="0" smtClean="0">
                <a:solidFill>
                  <a:srgbClr val="FFFF00"/>
                </a:solidFill>
              </a:rPr>
              <a:t>Set your watch	</a:t>
            </a:r>
          </a:p>
          <a:p>
            <a:pPr eaLnBrk="1" hangingPunct="1">
              <a:lnSpc>
                <a:spcPct val="90000"/>
              </a:lnSpc>
              <a:defRPr/>
            </a:pPr>
            <a:r>
              <a:rPr lang="en-US" sz="2800" b="1" dirty="0" smtClean="0">
                <a:solidFill>
                  <a:srgbClr val="FFFF00"/>
                </a:solidFill>
              </a:rPr>
              <a:t>Compass to trace path</a:t>
            </a:r>
          </a:p>
          <a:p>
            <a:pPr eaLnBrk="1" hangingPunct="1">
              <a:lnSpc>
                <a:spcPct val="90000"/>
              </a:lnSpc>
              <a:defRPr/>
            </a:pPr>
            <a:r>
              <a:rPr lang="en-US" sz="2800" b="1" dirty="0" smtClean="0">
                <a:solidFill>
                  <a:srgbClr val="FFFF00"/>
                </a:solidFill>
              </a:rPr>
              <a:t>Check watch</a:t>
            </a:r>
          </a:p>
          <a:p>
            <a:pPr eaLnBrk="1" hangingPunct="1">
              <a:lnSpc>
                <a:spcPct val="90000"/>
              </a:lnSpc>
              <a:defRPr/>
            </a:pPr>
            <a:r>
              <a:rPr lang="en-US" sz="2800" b="1" dirty="0" smtClean="0">
                <a:solidFill>
                  <a:srgbClr val="FFFF00"/>
                </a:solidFill>
              </a:rPr>
              <a:t>Set radio for downlink- Uplink</a:t>
            </a:r>
          </a:p>
          <a:p>
            <a:pPr eaLnBrk="1" hangingPunct="1">
              <a:lnSpc>
                <a:spcPct val="90000"/>
              </a:lnSpc>
              <a:defRPr/>
            </a:pPr>
            <a:r>
              <a:rPr lang="en-US" sz="2800" b="1" dirty="0" smtClean="0">
                <a:solidFill>
                  <a:srgbClr val="FFFF00"/>
                </a:solidFill>
              </a:rPr>
              <a:t>Listen for quieting</a:t>
            </a:r>
          </a:p>
          <a:p>
            <a:pPr eaLnBrk="1" hangingPunct="1">
              <a:lnSpc>
                <a:spcPct val="90000"/>
              </a:lnSpc>
              <a:defRPr/>
            </a:pPr>
            <a:r>
              <a:rPr lang="en-US" sz="2800" b="1" dirty="0" smtClean="0">
                <a:solidFill>
                  <a:srgbClr val="FFFF00"/>
                </a:solidFill>
              </a:rPr>
              <a:t>Squelch open</a:t>
            </a:r>
          </a:p>
          <a:p>
            <a:pPr eaLnBrk="1" hangingPunct="1">
              <a:lnSpc>
                <a:spcPct val="90000"/>
              </a:lnSpc>
              <a:defRPr/>
            </a:pPr>
            <a:r>
              <a:rPr lang="en-US" sz="2800" b="1" dirty="0" smtClean="0">
                <a:solidFill>
                  <a:srgbClr val="FFFF00"/>
                </a:solidFill>
              </a:rPr>
              <a:t>Doppler shifts fast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457200" y="304800"/>
            <a:ext cx="7315200" cy="9906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solidFill>
                  <a:srgbClr val="FFFF00"/>
                </a:solidFill>
              </a:rPr>
              <a:t>Making Contacts</a:t>
            </a:r>
          </a:p>
        </p:txBody>
      </p:sp>
      <p:sp>
        <p:nvSpPr>
          <p:cNvPr id="67587" name="Rectangle 3"/>
          <p:cNvSpPr>
            <a:spLocks noGrp="1" noRot="1" noChangeArrowheads="1"/>
          </p:cNvSpPr>
          <p:nvPr>
            <p:ph type="body" idx="1"/>
          </p:nvPr>
        </p:nvSpPr>
        <p:spPr>
          <a:xfrm>
            <a:off x="457200" y="1371600"/>
            <a:ext cx="8229600" cy="51054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1" dirty="0" smtClean="0">
                <a:solidFill>
                  <a:srgbClr val="FFFF00"/>
                </a:solidFill>
              </a:rPr>
              <a:t>Listen to the satellite, pick out some </a:t>
            </a:r>
            <a:r>
              <a:rPr lang="en-GB" sz="2800" b="1" dirty="0" err="1" smtClean="0">
                <a:solidFill>
                  <a:srgbClr val="FFFF00"/>
                </a:solidFill>
              </a:rPr>
              <a:t>callsigns</a:t>
            </a:r>
            <a:endParaRPr lang="en-GB" sz="2800" b="1" dirty="0" smtClean="0">
              <a:solidFill>
                <a:srgbClr val="FFFF00"/>
              </a:solidFill>
            </a:endParaRPr>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1" dirty="0" smtClean="0">
                <a:solidFill>
                  <a:srgbClr val="FFFF00"/>
                </a:solidFill>
              </a:rPr>
              <a:t>Give your call-/ handheld</a:t>
            </a:r>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1" dirty="0" smtClean="0">
                <a:solidFill>
                  <a:srgbClr val="FFFF00"/>
                </a:solidFill>
              </a:rPr>
              <a:t>Call a specific station, or just transmit your </a:t>
            </a:r>
            <a:r>
              <a:rPr lang="en-GB" sz="2800" b="1" dirty="0" err="1" smtClean="0">
                <a:solidFill>
                  <a:srgbClr val="FFFF00"/>
                </a:solidFill>
              </a:rPr>
              <a:t>callsign</a:t>
            </a:r>
            <a:r>
              <a:rPr lang="en-GB" sz="2800" b="1" dirty="0" smtClean="0">
                <a:solidFill>
                  <a:srgbClr val="FFFF00"/>
                </a:solidFill>
              </a:rPr>
              <a:t>  - </a:t>
            </a:r>
            <a:r>
              <a:rPr lang="en-GB" b="1" u="sng" dirty="0" smtClean="0">
                <a:solidFill>
                  <a:srgbClr val="FFFF00"/>
                </a:solidFill>
              </a:rPr>
              <a:t>DO NOT CALL CQ</a:t>
            </a:r>
            <a:r>
              <a:rPr lang="en-GB" b="1" dirty="0" smtClean="0">
                <a:solidFill>
                  <a:srgbClr val="FFFF00"/>
                </a:solidFill>
              </a:rPr>
              <a:t>!</a:t>
            </a:r>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1" dirty="0" smtClean="0">
                <a:solidFill>
                  <a:srgbClr val="FFFF00"/>
                </a:solidFill>
              </a:rPr>
              <a:t>Contacts are usually quick - callsign, location, maybe your name (similar to HF contests or DXpeditions)</a:t>
            </a:r>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1" dirty="0" smtClean="0">
                <a:solidFill>
                  <a:srgbClr val="FFFF00"/>
                </a:solidFill>
              </a:rPr>
              <a:t>Regular operators can recognize new operators, and are happy to make contacts and help with operating advice</a:t>
            </a:r>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1" dirty="0" smtClean="0">
                <a:solidFill>
                  <a:srgbClr val="FFFF00"/>
                </a:solidFill>
              </a:rPr>
              <a:t>Satellite operators like to exchange “grids” 	for awards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7546975" cy="1325563"/>
          </a:xfrm>
        </p:spPr>
        <p:txBody>
          <a:bodyPr/>
          <a:lstStyle/>
          <a:p>
            <a:r>
              <a:rPr lang="en-US" dirty="0" smtClean="0">
                <a:solidFill>
                  <a:srgbClr val="FFFF00"/>
                </a:solidFill>
              </a:rPr>
              <a:t>Satellite Contact</a:t>
            </a:r>
            <a:endParaRPr lang="en-US" dirty="0">
              <a:solidFill>
                <a:srgbClr val="FFFF00"/>
              </a:solidFill>
            </a:endParaRPr>
          </a:p>
        </p:txBody>
      </p:sp>
      <p:sp>
        <p:nvSpPr>
          <p:cNvPr id="5" name="Content Placeholder 4"/>
          <p:cNvSpPr>
            <a:spLocks noGrp="1"/>
          </p:cNvSpPr>
          <p:nvPr>
            <p:ph idx="1"/>
          </p:nvPr>
        </p:nvSpPr>
        <p:spPr/>
        <p:txBody>
          <a:bodyPr/>
          <a:lstStyle/>
          <a:p>
            <a:r>
              <a:rPr lang="en-US" dirty="0" smtClean="0">
                <a:hlinkClick r:id="rId3" action="ppaction://hlinkfile"/>
              </a:rPr>
              <a:t>ao51.112410.flv</a:t>
            </a:r>
            <a:endParaRPr lang="en-US" dirty="0"/>
          </a:p>
        </p:txBody>
      </p:sp>
      <p:pic>
        <p:nvPicPr>
          <p:cNvPr id="6" name="Picture 5" descr="ao-7"/>
          <p:cNvPicPr>
            <a:picLocks noChangeAspect="1" noChangeArrowheads="1"/>
          </p:cNvPicPr>
          <p:nvPr/>
        </p:nvPicPr>
        <p:blipFill>
          <a:blip r:embed="rId4" cstate="print"/>
          <a:srcRect/>
          <a:stretch>
            <a:fillRect/>
          </a:stretch>
        </p:blipFill>
        <p:spPr bwMode="auto">
          <a:xfrm>
            <a:off x="1371600" y="2286000"/>
            <a:ext cx="6832938" cy="4098925"/>
          </a:xfrm>
          <a:prstGeom prst="rect">
            <a:avLst/>
          </a:prstGeom>
          <a:noFill/>
          <a:ln w="9525">
            <a:noFill/>
            <a:miter lim="800000"/>
            <a:headEnd/>
            <a:tailEnd/>
          </a:ln>
        </p:spPr>
      </p:pic>
      <p:sp>
        <p:nvSpPr>
          <p:cNvPr id="7" name="TextBox 6"/>
          <p:cNvSpPr txBox="1"/>
          <p:nvPr/>
        </p:nvSpPr>
        <p:spPr>
          <a:xfrm>
            <a:off x="533400" y="6400800"/>
            <a:ext cx="1371600" cy="369332"/>
          </a:xfrm>
          <a:prstGeom prst="rect">
            <a:avLst/>
          </a:prstGeom>
          <a:noFill/>
        </p:spPr>
        <p:txBody>
          <a:bodyPr wrap="square" rtlCol="0">
            <a:spAutoFit/>
          </a:bodyPr>
          <a:lstStyle/>
          <a:p>
            <a:r>
              <a:rPr lang="en-US" dirty="0" smtClean="0"/>
              <a:t>5:56</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Rot="1" noChangeArrowheads="1"/>
          </p:cNvSpPr>
          <p:nvPr>
            <p:ph type="title"/>
          </p:nvPr>
        </p:nvSpPr>
        <p:spPr>
          <a:xfrm>
            <a:off x="228600" y="0"/>
            <a:ext cx="7596188" cy="1325563"/>
          </a:xfrm>
        </p:spPr>
        <p:txBody>
          <a:bodyPr/>
          <a:lstStyle/>
          <a:p>
            <a:pPr eaLnBrk="1" hangingPunct="1">
              <a:defRPr/>
            </a:pPr>
            <a:r>
              <a:rPr lang="en-US" b="1" dirty="0" smtClean="0">
                <a:solidFill>
                  <a:srgbClr val="FFFF00"/>
                </a:solidFill>
              </a:rPr>
              <a:t>WHAT WENT WRONG?</a:t>
            </a:r>
            <a:r>
              <a:rPr lang="en-US" dirty="0" smtClean="0"/>
              <a:t>	</a:t>
            </a:r>
          </a:p>
        </p:txBody>
      </p:sp>
      <p:sp>
        <p:nvSpPr>
          <p:cNvPr id="651267" name="Rectangle 3"/>
          <p:cNvSpPr>
            <a:spLocks noGrp="1" noRot="1" noChangeArrowheads="1"/>
          </p:cNvSpPr>
          <p:nvPr>
            <p:ph type="body" idx="1"/>
          </p:nvPr>
        </p:nvSpPr>
        <p:spPr>
          <a:xfrm>
            <a:off x="381000" y="1371600"/>
            <a:ext cx="8540750" cy="5181600"/>
          </a:xfrm>
        </p:spPr>
        <p:txBody>
          <a:bodyPr>
            <a:normAutofit/>
          </a:bodyPr>
          <a:lstStyle/>
          <a:p>
            <a:pPr eaLnBrk="1" hangingPunct="1">
              <a:lnSpc>
                <a:spcPct val="80000"/>
              </a:lnSpc>
              <a:defRPr/>
            </a:pPr>
            <a:r>
              <a:rPr lang="en-US" sz="2800" b="1" dirty="0" smtClean="0">
                <a:solidFill>
                  <a:srgbClr val="FFFF00"/>
                </a:solidFill>
              </a:rPr>
              <a:t>FORGOT OUR GLASSES</a:t>
            </a:r>
          </a:p>
          <a:p>
            <a:pPr eaLnBrk="1" hangingPunct="1">
              <a:lnSpc>
                <a:spcPct val="80000"/>
              </a:lnSpc>
              <a:defRPr/>
            </a:pPr>
            <a:r>
              <a:rPr lang="en-US" sz="2800" b="1" dirty="0" smtClean="0">
                <a:solidFill>
                  <a:srgbClr val="FFFF00"/>
                </a:solidFill>
              </a:rPr>
              <a:t>WATCH NOT SYNCHRONIZED </a:t>
            </a:r>
          </a:p>
          <a:p>
            <a:pPr eaLnBrk="1" hangingPunct="1">
              <a:lnSpc>
                <a:spcPct val="80000"/>
              </a:lnSpc>
              <a:defRPr/>
            </a:pPr>
            <a:r>
              <a:rPr lang="en-US" sz="2800" b="1" dirty="0" smtClean="0">
                <a:solidFill>
                  <a:srgbClr val="FFFF00"/>
                </a:solidFill>
              </a:rPr>
              <a:t>INCORRECT LATITUDE, LONGITUDE</a:t>
            </a:r>
          </a:p>
          <a:p>
            <a:pPr eaLnBrk="1" hangingPunct="1">
              <a:lnSpc>
                <a:spcPct val="80000"/>
              </a:lnSpc>
              <a:defRPr/>
            </a:pPr>
            <a:r>
              <a:rPr lang="en-US" sz="2800" b="1" dirty="0" smtClean="0">
                <a:solidFill>
                  <a:srgbClr val="FFFF00"/>
                </a:solidFill>
              </a:rPr>
              <a:t>NOT ON THE CORRECT PATH OF SATELLITE</a:t>
            </a:r>
          </a:p>
          <a:p>
            <a:pPr eaLnBrk="1" hangingPunct="1">
              <a:lnSpc>
                <a:spcPct val="80000"/>
              </a:lnSpc>
              <a:defRPr/>
            </a:pPr>
            <a:r>
              <a:rPr lang="en-US" sz="2800" b="1" dirty="0" smtClean="0">
                <a:solidFill>
                  <a:srgbClr val="FFFF00"/>
                </a:solidFill>
              </a:rPr>
              <a:t>ANTENNA </a:t>
            </a:r>
          </a:p>
          <a:p>
            <a:pPr eaLnBrk="1" hangingPunct="1">
              <a:lnSpc>
                <a:spcPct val="80000"/>
              </a:lnSpc>
              <a:defRPr/>
            </a:pPr>
            <a:r>
              <a:rPr lang="en-US" sz="2800" b="1" dirty="0" smtClean="0">
                <a:solidFill>
                  <a:srgbClr val="FFFF00"/>
                </a:solidFill>
              </a:rPr>
              <a:t>UPLINK, DOWNLINK </a:t>
            </a:r>
            <a:r>
              <a:rPr lang="en-US" sz="2800" b="1" dirty="0" smtClean="0">
                <a:solidFill>
                  <a:srgbClr val="FFFF00"/>
                </a:solidFill>
              </a:rPr>
              <a:t>FREQUENCIES</a:t>
            </a:r>
            <a:r>
              <a:rPr lang="en-US" sz="2800" b="1" dirty="0" smtClean="0">
                <a:solidFill>
                  <a:srgbClr val="FFFF00"/>
                </a:solidFill>
              </a:rPr>
              <a:t> </a:t>
            </a:r>
            <a:r>
              <a:rPr lang="en-US" sz="2800" b="1" dirty="0" smtClean="0">
                <a:solidFill>
                  <a:srgbClr val="FFFF00"/>
                </a:solidFill>
              </a:rPr>
              <a:t>OFF</a:t>
            </a:r>
          </a:p>
          <a:p>
            <a:pPr eaLnBrk="1" hangingPunct="1">
              <a:lnSpc>
                <a:spcPct val="80000"/>
              </a:lnSpc>
              <a:defRPr/>
            </a:pPr>
            <a:r>
              <a:rPr lang="en-US" sz="2800" b="1" dirty="0" smtClean="0">
                <a:solidFill>
                  <a:srgbClr val="FFFF00"/>
                </a:solidFill>
              </a:rPr>
              <a:t>NOT TUNING FAST ENOUGH</a:t>
            </a:r>
          </a:p>
          <a:p>
            <a:pPr eaLnBrk="1" hangingPunct="1">
              <a:lnSpc>
                <a:spcPct val="80000"/>
              </a:lnSpc>
              <a:defRPr/>
            </a:pPr>
            <a:r>
              <a:rPr lang="en-US" sz="2800" b="1" dirty="0" smtClean="0">
                <a:solidFill>
                  <a:srgbClr val="FFFF00"/>
                </a:solidFill>
              </a:rPr>
              <a:t>SATELLITE PASS TOO LOW</a:t>
            </a:r>
          </a:p>
          <a:p>
            <a:pPr eaLnBrk="1" hangingPunct="1">
              <a:lnSpc>
                <a:spcPct val="80000"/>
              </a:lnSpc>
              <a:defRPr/>
            </a:pPr>
            <a:r>
              <a:rPr lang="en-US" sz="2800" b="1" dirty="0" smtClean="0">
                <a:solidFill>
                  <a:srgbClr val="FFFF00"/>
                </a:solidFill>
              </a:rPr>
              <a:t>SQUELCH IS MUTED</a:t>
            </a:r>
          </a:p>
          <a:p>
            <a:pPr eaLnBrk="1" hangingPunct="1">
              <a:lnSpc>
                <a:spcPct val="80000"/>
              </a:lnSpc>
              <a:defRPr/>
            </a:pPr>
            <a:r>
              <a:rPr lang="en-US" sz="2800" b="1" dirty="0" smtClean="0">
                <a:solidFill>
                  <a:srgbClr val="FFFF00"/>
                </a:solidFill>
              </a:rPr>
              <a:t>XYL IS YELLING- “THE NEIGHBORS ARE LOOKING”</a:t>
            </a:r>
          </a:p>
          <a:p>
            <a:pPr eaLnBrk="1" hangingPunct="1">
              <a:lnSpc>
                <a:spcPct val="80000"/>
              </a:lnSpc>
              <a:defRPr/>
            </a:pPr>
            <a:r>
              <a:rPr lang="en-US" sz="2800" b="1" dirty="0" smtClean="0">
                <a:solidFill>
                  <a:srgbClr val="FFFF00"/>
                </a:solidFill>
              </a:rPr>
              <a:t>MEET LAW ENFORCEMENT, UP CLOSE &amp; PERSONAL</a:t>
            </a:r>
          </a:p>
          <a:p>
            <a:pPr eaLnBrk="1" hangingPunct="1">
              <a:lnSpc>
                <a:spcPct val="80000"/>
              </a:lnSpc>
              <a:buFont typeface="Wingdings" pitchFamily="2" charset="2"/>
              <a:buNone/>
              <a:defRPr/>
            </a:pPr>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118" y="2471737"/>
            <a:ext cx="5045882" cy="4040726"/>
          </a:xfrm>
          <a:prstGeom prst="rect">
            <a:avLst/>
          </a:prstGeom>
        </p:spPr>
      </p:pic>
      <p:sp>
        <p:nvSpPr>
          <p:cNvPr id="3" name="TextBox 2"/>
          <p:cNvSpPr txBox="1"/>
          <p:nvPr/>
        </p:nvSpPr>
        <p:spPr>
          <a:xfrm>
            <a:off x="2438400" y="1371600"/>
            <a:ext cx="4207682" cy="523220"/>
          </a:xfrm>
          <a:prstGeom prst="rect">
            <a:avLst/>
          </a:prstGeom>
          <a:noFill/>
        </p:spPr>
        <p:txBody>
          <a:bodyPr wrap="square" rtlCol="0">
            <a:spAutoFit/>
          </a:bodyPr>
          <a:lstStyle/>
          <a:p>
            <a:r>
              <a:rPr lang="en-US" sz="2800" b="1" dirty="0" smtClean="0">
                <a:solidFill>
                  <a:srgbClr val="FFFF00"/>
                </a:solidFill>
              </a:rPr>
              <a:t>Linear Satellites- SSB/CW</a:t>
            </a:r>
            <a:endParaRPr lang="en-US" sz="2800" b="1" dirty="0">
              <a:solidFill>
                <a:srgbClr val="FFFF00"/>
              </a:solidFill>
            </a:endParaRPr>
          </a:p>
        </p:txBody>
      </p:sp>
      <p:sp>
        <p:nvSpPr>
          <p:cNvPr id="4" name="TextBox 3"/>
          <p:cNvSpPr txBox="1"/>
          <p:nvPr/>
        </p:nvSpPr>
        <p:spPr>
          <a:xfrm>
            <a:off x="1905000" y="313836"/>
            <a:ext cx="5638800" cy="769441"/>
          </a:xfrm>
          <a:prstGeom prst="rect">
            <a:avLst/>
          </a:prstGeom>
          <a:noFill/>
        </p:spPr>
        <p:txBody>
          <a:bodyPr wrap="square" rtlCol="0">
            <a:spAutoFit/>
          </a:bodyPr>
          <a:lstStyle/>
          <a:p>
            <a:r>
              <a:rPr lang="en-US" sz="4400" b="1" dirty="0" smtClean="0">
                <a:solidFill>
                  <a:srgbClr val="FFFF00"/>
                </a:solidFill>
              </a:rPr>
              <a:t>Expand your Horizons</a:t>
            </a:r>
            <a:endParaRPr lang="en-US" sz="4400" b="1" dirty="0">
              <a:solidFill>
                <a:srgbClr val="FFFF00"/>
              </a:solidFill>
            </a:endParaRPr>
          </a:p>
        </p:txBody>
      </p:sp>
    </p:spTree>
    <p:extLst>
      <p:ext uri="{BB962C8B-B14F-4D97-AF65-F5344CB8AC3E}">
        <p14:creationId xmlns:p14="http://schemas.microsoft.com/office/powerpoint/2010/main" val="2352871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
        <p:nvSpPr>
          <p:cNvPr id="3" name="TextBox 2"/>
          <p:cNvSpPr txBox="1"/>
          <p:nvPr/>
        </p:nvSpPr>
        <p:spPr>
          <a:xfrm>
            <a:off x="1066800" y="1371600"/>
            <a:ext cx="6781800" cy="5262979"/>
          </a:xfrm>
          <a:prstGeom prst="rect">
            <a:avLst/>
          </a:prstGeom>
          <a:noFill/>
        </p:spPr>
        <p:txBody>
          <a:bodyPr wrap="square" rtlCol="0">
            <a:spAutoFit/>
          </a:bodyPr>
          <a:lstStyle/>
          <a:p>
            <a:r>
              <a:rPr lang="en-US" sz="2800" b="1" dirty="0" smtClean="0">
                <a:solidFill>
                  <a:srgbClr val="FFFF00"/>
                </a:solidFill>
              </a:rPr>
              <a:t>Some differences…</a:t>
            </a:r>
          </a:p>
          <a:p>
            <a:endParaRPr lang="en-US" sz="2800" b="1" dirty="0" smtClean="0">
              <a:solidFill>
                <a:srgbClr val="FFFF00"/>
              </a:solidFill>
            </a:endParaRPr>
          </a:p>
          <a:p>
            <a:pPr marL="457200" indent="-457200">
              <a:buFont typeface="Arial" panose="020B0604020202020204" pitchFamily="34" charset="0"/>
              <a:buChar char="•"/>
            </a:pPr>
            <a:r>
              <a:rPr lang="en-US" sz="2800" b="1" dirty="0" smtClean="0">
                <a:solidFill>
                  <a:srgbClr val="FFFF00"/>
                </a:solidFill>
              </a:rPr>
              <a:t>Instead of one channel, transponders with 20 to 100 kHz – like a small HF band!</a:t>
            </a:r>
          </a:p>
          <a:p>
            <a:pPr marL="457200" indent="-457200">
              <a:buFont typeface="Arial" panose="020B0604020202020204" pitchFamily="34" charset="0"/>
              <a:buChar char="•"/>
            </a:pPr>
            <a:r>
              <a:rPr lang="en-US" sz="2800" b="1" dirty="0" smtClean="0">
                <a:solidFill>
                  <a:srgbClr val="FFFF00"/>
                </a:solidFill>
              </a:rPr>
              <a:t>Transponders support multiple QSOs</a:t>
            </a:r>
          </a:p>
          <a:p>
            <a:pPr marL="457200" indent="-457200">
              <a:buFont typeface="Arial" panose="020B0604020202020204" pitchFamily="34" charset="0"/>
              <a:buChar char="•"/>
            </a:pPr>
            <a:r>
              <a:rPr lang="en-US" sz="2800" b="1" dirty="0" smtClean="0">
                <a:solidFill>
                  <a:srgbClr val="FFFF00"/>
                </a:solidFill>
              </a:rPr>
              <a:t>Must deal with Doppler on both uplink and downlink</a:t>
            </a:r>
          </a:p>
          <a:p>
            <a:pPr marL="457200" indent="-457200">
              <a:buFont typeface="Arial" panose="020B0604020202020204" pitchFamily="34" charset="0"/>
              <a:buChar char="•"/>
            </a:pPr>
            <a:r>
              <a:rPr lang="en-US" sz="2800" b="1" dirty="0" smtClean="0">
                <a:solidFill>
                  <a:srgbClr val="FFFF00"/>
                </a:solidFill>
              </a:rPr>
              <a:t>Computer control of radio(s) preferred by many, but manual control is possible – using “One True Rule”</a:t>
            </a:r>
          </a:p>
          <a:p>
            <a:pPr marL="914400" lvl="1" indent="-457200">
              <a:buFont typeface="Arial" panose="020B0604020202020204" pitchFamily="34" charset="0"/>
              <a:buChar char="•"/>
            </a:pPr>
            <a:r>
              <a:rPr lang="en-US" sz="2800" b="1" dirty="0" smtClean="0">
                <a:solidFill>
                  <a:srgbClr val="FFFF00"/>
                </a:solidFill>
              </a:rPr>
              <a:t>Manually adjust higher of the two frequencies, to deal with Doppler</a:t>
            </a:r>
            <a:endParaRPr lang="en-US" sz="2800" b="1" dirty="0">
              <a:solidFill>
                <a:srgbClr val="FFFF00"/>
              </a:solidFill>
            </a:endParaRPr>
          </a:p>
        </p:txBody>
      </p:sp>
      <p:sp>
        <p:nvSpPr>
          <p:cNvPr id="4" name="TextBox 3"/>
          <p:cNvSpPr txBox="1"/>
          <p:nvPr/>
        </p:nvSpPr>
        <p:spPr>
          <a:xfrm>
            <a:off x="1905000" y="313836"/>
            <a:ext cx="5638800" cy="769441"/>
          </a:xfrm>
          <a:prstGeom prst="rect">
            <a:avLst/>
          </a:prstGeom>
          <a:noFill/>
        </p:spPr>
        <p:txBody>
          <a:bodyPr wrap="square" rtlCol="0">
            <a:spAutoFit/>
          </a:bodyPr>
          <a:lstStyle/>
          <a:p>
            <a:r>
              <a:rPr lang="en-US" sz="4400" b="1" dirty="0" smtClean="0">
                <a:solidFill>
                  <a:srgbClr val="FFFF00"/>
                </a:solidFill>
              </a:rPr>
              <a:t>SSB/CW via satellite</a:t>
            </a:r>
            <a:endParaRPr lang="en-US" sz="4400" b="1" dirty="0">
              <a:solidFill>
                <a:srgbClr val="FFFF00"/>
              </a:solidFill>
            </a:endParaRPr>
          </a:p>
        </p:txBody>
      </p:sp>
    </p:spTree>
    <p:extLst>
      <p:ext uri="{BB962C8B-B14F-4D97-AF65-F5344CB8AC3E}">
        <p14:creationId xmlns:p14="http://schemas.microsoft.com/office/powerpoint/2010/main" val="4189612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
        <p:nvSpPr>
          <p:cNvPr id="3" name="TextBox 2"/>
          <p:cNvSpPr txBox="1"/>
          <p:nvPr/>
        </p:nvSpPr>
        <p:spPr>
          <a:xfrm>
            <a:off x="685800" y="1371600"/>
            <a:ext cx="7467600" cy="5262979"/>
          </a:xfrm>
          <a:prstGeom prst="rect">
            <a:avLst/>
          </a:prstGeom>
          <a:noFill/>
        </p:spPr>
        <p:txBody>
          <a:bodyPr wrap="square" rtlCol="0">
            <a:spAutoFit/>
          </a:bodyPr>
          <a:lstStyle/>
          <a:p>
            <a:r>
              <a:rPr lang="en-US" sz="2800" b="1" dirty="0" smtClean="0">
                <a:solidFill>
                  <a:srgbClr val="FFFF00"/>
                </a:solidFill>
              </a:rPr>
              <a:t>Two satellite-ready transceivers in production:</a:t>
            </a:r>
          </a:p>
          <a:p>
            <a:pPr marL="457200" indent="-457200">
              <a:buFont typeface="Arial" panose="020B0604020202020204" pitchFamily="34" charset="0"/>
              <a:buChar char="•"/>
            </a:pPr>
            <a:r>
              <a:rPr lang="en-US" sz="2800" b="1" dirty="0" err="1" smtClean="0">
                <a:solidFill>
                  <a:srgbClr val="FFFF00"/>
                </a:solidFill>
              </a:rPr>
              <a:t>Icom</a:t>
            </a:r>
            <a:r>
              <a:rPr lang="en-US" sz="2800" b="1" dirty="0" smtClean="0">
                <a:solidFill>
                  <a:srgbClr val="FFFF00"/>
                </a:solidFill>
              </a:rPr>
              <a:t> IC-9100</a:t>
            </a:r>
          </a:p>
          <a:p>
            <a:pPr marL="457200" indent="-457200">
              <a:buFont typeface="Arial" panose="020B0604020202020204" pitchFamily="34" charset="0"/>
              <a:buChar char="•"/>
            </a:pPr>
            <a:r>
              <a:rPr lang="en-US" sz="2800" b="1" dirty="0" smtClean="0">
                <a:solidFill>
                  <a:srgbClr val="FFFF00"/>
                </a:solidFill>
              </a:rPr>
              <a:t>Kenwood TS-2000</a:t>
            </a:r>
          </a:p>
          <a:p>
            <a:pPr marL="457200" indent="-457200">
              <a:buFont typeface="Arial" panose="020B0604020202020204" pitchFamily="34" charset="0"/>
              <a:buChar char="•"/>
            </a:pPr>
            <a:endParaRPr lang="en-US" sz="2800" b="1" dirty="0">
              <a:solidFill>
                <a:srgbClr val="FFFF00"/>
              </a:solidFill>
            </a:endParaRPr>
          </a:p>
          <a:p>
            <a:r>
              <a:rPr lang="en-US" sz="2800" b="1" dirty="0" smtClean="0">
                <a:solidFill>
                  <a:srgbClr val="FFFF00"/>
                </a:solidFill>
              </a:rPr>
              <a:t>Many older satellite-ready transceivers on resale</a:t>
            </a:r>
          </a:p>
          <a:p>
            <a:r>
              <a:rPr lang="en-US" sz="2800" b="1" dirty="0" smtClean="0">
                <a:solidFill>
                  <a:srgbClr val="FFFF00"/>
                </a:solidFill>
              </a:rPr>
              <a:t>market still used by satellite operators….</a:t>
            </a:r>
          </a:p>
          <a:p>
            <a:pPr marL="457200" indent="-457200">
              <a:buFont typeface="Arial" panose="020B0604020202020204" pitchFamily="34" charset="0"/>
              <a:buChar char="•"/>
            </a:pPr>
            <a:r>
              <a:rPr lang="en-US" sz="2800" b="1" dirty="0" err="1" smtClean="0">
                <a:solidFill>
                  <a:srgbClr val="FFFF00"/>
                </a:solidFill>
              </a:rPr>
              <a:t>Icom</a:t>
            </a:r>
            <a:r>
              <a:rPr lang="en-US" sz="2800" b="1" dirty="0" smtClean="0">
                <a:solidFill>
                  <a:srgbClr val="FFFF00"/>
                </a:solidFill>
              </a:rPr>
              <a:t> IC-910, IC-821, IC-820</a:t>
            </a:r>
          </a:p>
          <a:p>
            <a:pPr marL="457200" indent="-457200">
              <a:buFont typeface="Arial" panose="020B0604020202020204" pitchFamily="34" charset="0"/>
              <a:buChar char="•"/>
            </a:pPr>
            <a:r>
              <a:rPr lang="en-US" sz="2800" b="1" dirty="0" smtClean="0">
                <a:solidFill>
                  <a:srgbClr val="FFFF00"/>
                </a:solidFill>
              </a:rPr>
              <a:t>Kenwood TS-790</a:t>
            </a:r>
          </a:p>
          <a:p>
            <a:pPr marL="457200" indent="-457200">
              <a:buFont typeface="Arial" panose="020B0604020202020204" pitchFamily="34" charset="0"/>
              <a:buChar char="•"/>
            </a:pPr>
            <a:r>
              <a:rPr lang="en-US" sz="2800" b="1" dirty="0" err="1" smtClean="0">
                <a:solidFill>
                  <a:srgbClr val="FFFF00"/>
                </a:solidFill>
              </a:rPr>
              <a:t>Yaesu</a:t>
            </a:r>
            <a:r>
              <a:rPr lang="en-US" sz="2800" b="1" dirty="0" smtClean="0">
                <a:solidFill>
                  <a:srgbClr val="FFFF00"/>
                </a:solidFill>
              </a:rPr>
              <a:t> FT-847, FT-736, FT-726</a:t>
            </a:r>
          </a:p>
          <a:p>
            <a:pPr marL="457200" indent="-457200">
              <a:buFont typeface="Arial" panose="020B0604020202020204" pitchFamily="34" charset="0"/>
              <a:buChar char="•"/>
            </a:pPr>
            <a:r>
              <a:rPr lang="en-US" sz="2800" b="1" dirty="0" err="1" smtClean="0">
                <a:solidFill>
                  <a:srgbClr val="FFFF00"/>
                </a:solidFill>
              </a:rPr>
              <a:t>FlexRadio</a:t>
            </a:r>
            <a:r>
              <a:rPr lang="en-US" sz="2800" b="1" dirty="0" smtClean="0">
                <a:solidFill>
                  <a:srgbClr val="FFFF00"/>
                </a:solidFill>
              </a:rPr>
              <a:t> FLEX-5000 with VHF/UHF module</a:t>
            </a:r>
          </a:p>
          <a:p>
            <a:pPr marL="457200" indent="-457200">
              <a:buFont typeface="Arial" panose="020B0604020202020204" pitchFamily="34" charset="0"/>
              <a:buChar char="•"/>
            </a:pPr>
            <a:endParaRPr lang="en-US" sz="2800" b="1" dirty="0">
              <a:solidFill>
                <a:srgbClr val="FFFF00"/>
              </a:solidFill>
            </a:endParaRPr>
          </a:p>
          <a:p>
            <a:pPr marL="457200" indent="-457200">
              <a:buFont typeface="Arial" panose="020B0604020202020204" pitchFamily="34" charset="0"/>
              <a:buChar char="•"/>
            </a:pPr>
            <a:endParaRPr lang="en-US" sz="2800" b="1" dirty="0">
              <a:solidFill>
                <a:srgbClr val="FFFF00"/>
              </a:solidFill>
            </a:endParaRPr>
          </a:p>
        </p:txBody>
      </p:sp>
      <p:sp>
        <p:nvSpPr>
          <p:cNvPr id="4" name="TextBox 3"/>
          <p:cNvSpPr txBox="1"/>
          <p:nvPr/>
        </p:nvSpPr>
        <p:spPr>
          <a:xfrm>
            <a:off x="1905000" y="313836"/>
            <a:ext cx="5638800" cy="769441"/>
          </a:xfrm>
          <a:prstGeom prst="rect">
            <a:avLst/>
          </a:prstGeom>
          <a:noFill/>
        </p:spPr>
        <p:txBody>
          <a:bodyPr wrap="square" rtlCol="0">
            <a:spAutoFit/>
          </a:bodyPr>
          <a:lstStyle/>
          <a:p>
            <a:r>
              <a:rPr lang="en-US" sz="4400" b="1" dirty="0" smtClean="0">
                <a:solidFill>
                  <a:srgbClr val="FFFF00"/>
                </a:solidFill>
              </a:rPr>
              <a:t>SSB/CW via satellite</a:t>
            </a:r>
            <a:endParaRPr lang="en-US" sz="4400" b="1" dirty="0">
              <a:solidFill>
                <a:srgbClr val="FFFF00"/>
              </a:solidFill>
            </a:endParaRPr>
          </a:p>
        </p:txBody>
      </p:sp>
    </p:spTree>
    <p:extLst>
      <p:ext uri="{BB962C8B-B14F-4D97-AF65-F5344CB8AC3E}">
        <p14:creationId xmlns:p14="http://schemas.microsoft.com/office/powerpoint/2010/main" val="2200929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
            <a:ext cx="5181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besat4.jpg"/>
          <p:cNvPicPr>
            <a:picLocks noChangeAspect="1"/>
          </p:cNvPicPr>
          <p:nvPr/>
        </p:nvPicPr>
        <p:blipFill>
          <a:blip r:embed="rId5" cstate="print"/>
          <a:stretch>
            <a:fillRect/>
          </a:stretch>
        </p:blipFill>
        <p:spPr>
          <a:xfrm>
            <a:off x="3733800" y="1905000"/>
            <a:ext cx="2133600" cy="1828800"/>
          </a:xfrm>
          <a:prstGeom prst="rect">
            <a:avLst/>
          </a:prstGeom>
        </p:spPr>
      </p:pic>
    </p:spTree>
    <p:extLst>
      <p:ext uri="{BB962C8B-B14F-4D97-AF65-F5344CB8AC3E}">
        <p14:creationId xmlns:p14="http://schemas.microsoft.com/office/powerpoint/2010/main" val="685194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
        <p:nvSpPr>
          <p:cNvPr id="3" name="TextBox 2"/>
          <p:cNvSpPr txBox="1"/>
          <p:nvPr/>
        </p:nvSpPr>
        <p:spPr>
          <a:xfrm>
            <a:off x="468177" y="1371600"/>
            <a:ext cx="8001000" cy="6124754"/>
          </a:xfrm>
          <a:prstGeom prst="rect">
            <a:avLst/>
          </a:prstGeom>
          <a:noFill/>
        </p:spPr>
        <p:txBody>
          <a:bodyPr wrap="square" rtlCol="0">
            <a:spAutoFit/>
          </a:bodyPr>
          <a:lstStyle/>
          <a:p>
            <a:r>
              <a:rPr lang="en-US" sz="2800" b="1" dirty="0" smtClean="0">
                <a:solidFill>
                  <a:srgbClr val="FFFF00"/>
                </a:solidFill>
              </a:rPr>
              <a:t>Some use separate radios for transmit and receive…</a:t>
            </a:r>
          </a:p>
          <a:p>
            <a:endParaRPr lang="en-US" sz="2800" b="1" dirty="0">
              <a:solidFill>
                <a:srgbClr val="FFFF00"/>
              </a:solidFill>
            </a:endParaRPr>
          </a:p>
          <a:p>
            <a:r>
              <a:rPr lang="en-US" sz="2800" b="1" dirty="0" smtClean="0">
                <a:solidFill>
                  <a:srgbClr val="FFFF00"/>
                </a:solidFill>
              </a:rPr>
              <a:t>HF/VHF/UHF transceiver for transmit:</a:t>
            </a:r>
          </a:p>
          <a:p>
            <a:pPr marL="914400" lvl="1" indent="-457200">
              <a:buFont typeface="Arial" panose="020B0604020202020204" pitchFamily="34" charset="0"/>
              <a:buChar char="•"/>
            </a:pPr>
            <a:r>
              <a:rPr lang="en-US" sz="2800" b="1" dirty="0" err="1" smtClean="0">
                <a:solidFill>
                  <a:srgbClr val="FFFF00"/>
                </a:solidFill>
              </a:rPr>
              <a:t>Icom</a:t>
            </a:r>
            <a:r>
              <a:rPr lang="en-US" sz="2800" b="1" dirty="0" smtClean="0">
                <a:solidFill>
                  <a:srgbClr val="FFFF00"/>
                </a:solidFill>
              </a:rPr>
              <a:t> IC-706Mk2/Mk2G, IC-7000, IC-7100</a:t>
            </a:r>
          </a:p>
          <a:p>
            <a:pPr marL="914400" lvl="1" indent="-457200">
              <a:buFont typeface="Arial" panose="020B0604020202020204" pitchFamily="34" charset="0"/>
              <a:buChar char="•"/>
            </a:pPr>
            <a:r>
              <a:rPr lang="en-US" sz="2800" b="1" dirty="0" err="1" smtClean="0">
                <a:solidFill>
                  <a:srgbClr val="FFFF00"/>
                </a:solidFill>
              </a:rPr>
              <a:t>Yaesu</a:t>
            </a:r>
            <a:r>
              <a:rPr lang="en-US" sz="2800" b="1" dirty="0" smtClean="0">
                <a:solidFill>
                  <a:srgbClr val="FFFF00"/>
                </a:solidFill>
              </a:rPr>
              <a:t> FT-817, FT-857, FT-897, FT-100</a:t>
            </a:r>
          </a:p>
          <a:p>
            <a:pPr marL="914400" lvl="1" indent="-457200">
              <a:buFont typeface="Arial" panose="020B0604020202020204" pitchFamily="34" charset="0"/>
              <a:buChar char="•"/>
            </a:pPr>
            <a:r>
              <a:rPr lang="en-US" sz="2800" b="1" dirty="0" smtClean="0">
                <a:solidFill>
                  <a:srgbClr val="FFFF00"/>
                </a:solidFill>
              </a:rPr>
              <a:t>or </a:t>
            </a:r>
            <a:r>
              <a:rPr lang="en-US" sz="2800" b="1" dirty="0" err="1" smtClean="0">
                <a:solidFill>
                  <a:srgbClr val="FFFF00"/>
                </a:solidFill>
              </a:rPr>
              <a:t>monoband</a:t>
            </a:r>
            <a:r>
              <a:rPr lang="en-US" sz="2800" b="1" dirty="0" smtClean="0">
                <a:solidFill>
                  <a:srgbClr val="FFFF00"/>
                </a:solidFill>
              </a:rPr>
              <a:t> all-mode transceiver</a:t>
            </a:r>
          </a:p>
          <a:p>
            <a:pPr marL="914400" lvl="1" indent="-457200">
              <a:buFont typeface="Arial" panose="020B0604020202020204" pitchFamily="34" charset="0"/>
              <a:buChar char="•"/>
            </a:pPr>
            <a:endParaRPr lang="en-US" sz="2800" b="1" dirty="0">
              <a:solidFill>
                <a:srgbClr val="FFFF00"/>
              </a:solidFill>
            </a:endParaRPr>
          </a:p>
          <a:p>
            <a:r>
              <a:rPr lang="en-US" sz="2800" b="1" dirty="0" smtClean="0">
                <a:solidFill>
                  <a:srgbClr val="FFFF00"/>
                </a:solidFill>
              </a:rPr>
              <a:t>Many options for receive:</a:t>
            </a:r>
          </a:p>
          <a:p>
            <a:pPr marL="457200" indent="-457200">
              <a:buFont typeface="Arial" panose="020B0604020202020204" pitchFamily="34" charset="0"/>
              <a:buChar char="•"/>
            </a:pPr>
            <a:r>
              <a:rPr lang="en-US" sz="2800" b="1" dirty="0" smtClean="0">
                <a:solidFill>
                  <a:srgbClr val="FFFF00"/>
                </a:solidFill>
              </a:rPr>
              <a:t>Another HF/VHF/UHF transceiver for receive</a:t>
            </a:r>
          </a:p>
          <a:p>
            <a:pPr marL="457200" indent="-457200">
              <a:buFont typeface="Arial" panose="020B0604020202020204" pitchFamily="34" charset="0"/>
              <a:buChar char="•"/>
            </a:pPr>
            <a:r>
              <a:rPr lang="en-US" sz="2800" b="1" dirty="0" smtClean="0">
                <a:solidFill>
                  <a:srgbClr val="FFFF00"/>
                </a:solidFill>
              </a:rPr>
              <a:t>Wide-band, all-mode receiver</a:t>
            </a:r>
          </a:p>
          <a:p>
            <a:pPr marL="457200" indent="-457200">
              <a:buFont typeface="Arial" panose="020B0604020202020204" pitchFamily="34" charset="0"/>
              <a:buChar char="•"/>
            </a:pPr>
            <a:r>
              <a:rPr lang="en-US" sz="2800" b="1" dirty="0" smtClean="0">
                <a:solidFill>
                  <a:srgbClr val="FFFF00"/>
                </a:solidFill>
              </a:rPr>
              <a:t>Kenwood TH-F6A HT (all-mode RX up to 470 MHz)</a:t>
            </a:r>
          </a:p>
          <a:p>
            <a:pPr marL="457200" indent="-457200">
              <a:buFont typeface="Arial" panose="020B0604020202020204" pitchFamily="34" charset="0"/>
              <a:buChar char="•"/>
            </a:pPr>
            <a:r>
              <a:rPr lang="en-US" sz="2800" b="1" dirty="0" smtClean="0">
                <a:solidFill>
                  <a:srgbClr val="FFFF00"/>
                </a:solidFill>
              </a:rPr>
              <a:t>SDR receiver/dongle</a:t>
            </a:r>
          </a:p>
          <a:p>
            <a:pPr marL="457200" indent="-457200">
              <a:buFont typeface="Arial" panose="020B0604020202020204" pitchFamily="34" charset="0"/>
              <a:buChar char="•"/>
            </a:pPr>
            <a:endParaRPr lang="en-US" sz="2800" b="1" dirty="0">
              <a:solidFill>
                <a:srgbClr val="FFFF00"/>
              </a:solidFill>
            </a:endParaRPr>
          </a:p>
          <a:p>
            <a:pPr marL="457200" indent="-457200">
              <a:buFont typeface="Arial" panose="020B0604020202020204" pitchFamily="34" charset="0"/>
              <a:buChar char="•"/>
            </a:pPr>
            <a:endParaRPr lang="en-US" sz="2800" b="1" dirty="0">
              <a:solidFill>
                <a:srgbClr val="FFFF00"/>
              </a:solidFill>
            </a:endParaRPr>
          </a:p>
        </p:txBody>
      </p:sp>
      <p:sp>
        <p:nvSpPr>
          <p:cNvPr id="4" name="TextBox 3"/>
          <p:cNvSpPr txBox="1"/>
          <p:nvPr/>
        </p:nvSpPr>
        <p:spPr>
          <a:xfrm>
            <a:off x="1905000" y="313836"/>
            <a:ext cx="5638800" cy="769441"/>
          </a:xfrm>
          <a:prstGeom prst="rect">
            <a:avLst/>
          </a:prstGeom>
          <a:noFill/>
        </p:spPr>
        <p:txBody>
          <a:bodyPr wrap="square" rtlCol="0">
            <a:spAutoFit/>
          </a:bodyPr>
          <a:lstStyle/>
          <a:p>
            <a:r>
              <a:rPr lang="en-US" sz="4400" b="1" dirty="0" smtClean="0">
                <a:solidFill>
                  <a:srgbClr val="FFFF00"/>
                </a:solidFill>
              </a:rPr>
              <a:t>SSB/CW via satellite</a:t>
            </a:r>
            <a:endParaRPr lang="en-US" sz="4400" b="1" dirty="0">
              <a:solidFill>
                <a:srgbClr val="FFFF00"/>
              </a:solidFill>
            </a:endParaRPr>
          </a:p>
        </p:txBody>
      </p:sp>
    </p:spTree>
    <p:extLst>
      <p:ext uri="{BB962C8B-B14F-4D97-AF65-F5344CB8AC3E}">
        <p14:creationId xmlns:p14="http://schemas.microsoft.com/office/powerpoint/2010/main" val="3798839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
        <p:nvSpPr>
          <p:cNvPr id="3" name="TextBox 2"/>
          <p:cNvSpPr txBox="1"/>
          <p:nvPr/>
        </p:nvSpPr>
        <p:spPr>
          <a:xfrm>
            <a:off x="685800" y="1371600"/>
            <a:ext cx="7620000" cy="4832092"/>
          </a:xfrm>
          <a:prstGeom prst="rect">
            <a:avLst/>
          </a:prstGeom>
          <a:noFill/>
        </p:spPr>
        <p:txBody>
          <a:bodyPr wrap="square" rtlCol="0">
            <a:spAutoFit/>
          </a:bodyPr>
          <a:lstStyle/>
          <a:p>
            <a:r>
              <a:rPr lang="en-US" sz="2800" b="1" dirty="0" smtClean="0">
                <a:solidFill>
                  <a:srgbClr val="FFFF00"/>
                </a:solidFill>
              </a:rPr>
              <a:t>With our current satellites in lower orbits, even 5W from FT-817s can be adequate for working these satellites.  Lower power levels are recommended, as not to overpower these transponders. </a:t>
            </a:r>
          </a:p>
          <a:p>
            <a:endParaRPr lang="en-US" sz="2800" b="1" dirty="0">
              <a:solidFill>
                <a:srgbClr val="FFFF00"/>
              </a:solidFill>
            </a:endParaRPr>
          </a:p>
          <a:p>
            <a:r>
              <a:rPr lang="en-US" sz="2800" b="1" dirty="0" smtClean="0">
                <a:solidFill>
                  <a:srgbClr val="FFFF00"/>
                </a:solidFill>
              </a:rPr>
              <a:t>Two FT-817s, or an FT-817 with a portable all-mode receiver (or TH-F6A), and an antenna like a dual-band Yagi or log periodic, can make a small and </a:t>
            </a:r>
            <a:r>
              <a:rPr lang="en-US" sz="2800" b="1" u="sng" dirty="0" smtClean="0">
                <a:solidFill>
                  <a:srgbClr val="FFFF00"/>
                </a:solidFill>
              </a:rPr>
              <a:t>very</a:t>
            </a:r>
            <a:r>
              <a:rPr lang="en-US" sz="2800" b="1" dirty="0" smtClean="0">
                <a:solidFill>
                  <a:srgbClr val="FFFF00"/>
                </a:solidFill>
              </a:rPr>
              <a:t> portable all-mode satellite station.</a:t>
            </a:r>
            <a:endParaRPr lang="en-US" sz="2800" b="1" dirty="0">
              <a:solidFill>
                <a:srgbClr val="FFFF00"/>
              </a:solidFill>
            </a:endParaRPr>
          </a:p>
          <a:p>
            <a:pPr marL="457200" indent="-457200">
              <a:buFont typeface="Arial" panose="020B0604020202020204" pitchFamily="34" charset="0"/>
              <a:buChar char="•"/>
            </a:pPr>
            <a:endParaRPr lang="en-US" sz="2800" b="1" dirty="0">
              <a:solidFill>
                <a:srgbClr val="FFFF00"/>
              </a:solidFill>
            </a:endParaRPr>
          </a:p>
        </p:txBody>
      </p:sp>
      <p:sp>
        <p:nvSpPr>
          <p:cNvPr id="4" name="TextBox 3"/>
          <p:cNvSpPr txBox="1"/>
          <p:nvPr/>
        </p:nvSpPr>
        <p:spPr>
          <a:xfrm>
            <a:off x="1905000" y="313836"/>
            <a:ext cx="5638800" cy="769441"/>
          </a:xfrm>
          <a:prstGeom prst="rect">
            <a:avLst/>
          </a:prstGeom>
          <a:noFill/>
        </p:spPr>
        <p:txBody>
          <a:bodyPr wrap="square" rtlCol="0">
            <a:spAutoFit/>
          </a:bodyPr>
          <a:lstStyle/>
          <a:p>
            <a:r>
              <a:rPr lang="en-US" sz="4400" b="1" dirty="0" smtClean="0">
                <a:solidFill>
                  <a:srgbClr val="FFFF00"/>
                </a:solidFill>
              </a:rPr>
              <a:t>SSB/CW via satellite</a:t>
            </a:r>
            <a:endParaRPr lang="en-US" sz="4400" b="1" dirty="0">
              <a:solidFill>
                <a:srgbClr val="FFFF00"/>
              </a:solidFill>
            </a:endParaRPr>
          </a:p>
        </p:txBody>
      </p:sp>
    </p:spTree>
    <p:extLst>
      <p:ext uri="{BB962C8B-B14F-4D97-AF65-F5344CB8AC3E}">
        <p14:creationId xmlns:p14="http://schemas.microsoft.com/office/powerpoint/2010/main" val="4065925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
        <p:nvSpPr>
          <p:cNvPr id="4" name="TextBox 3"/>
          <p:cNvSpPr txBox="1"/>
          <p:nvPr/>
        </p:nvSpPr>
        <p:spPr>
          <a:xfrm>
            <a:off x="1905000" y="313836"/>
            <a:ext cx="5638800" cy="769441"/>
          </a:xfrm>
          <a:prstGeom prst="rect">
            <a:avLst/>
          </a:prstGeom>
          <a:noFill/>
        </p:spPr>
        <p:txBody>
          <a:bodyPr wrap="square" rtlCol="0">
            <a:spAutoFit/>
          </a:bodyPr>
          <a:lstStyle/>
          <a:p>
            <a:r>
              <a:rPr lang="en-US" sz="4400" b="1" dirty="0" smtClean="0">
                <a:solidFill>
                  <a:srgbClr val="FFFF00"/>
                </a:solidFill>
              </a:rPr>
              <a:t>SSB/CW via satellite</a:t>
            </a:r>
            <a:endParaRPr lang="en-US" sz="4400" b="1" dirty="0">
              <a:solidFill>
                <a:srgbClr val="FFFF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88" y="1225451"/>
            <a:ext cx="5867400" cy="4400550"/>
          </a:xfrm>
          <a:prstGeom prst="rect">
            <a:avLst/>
          </a:prstGeom>
        </p:spPr>
      </p:pic>
      <p:sp>
        <p:nvSpPr>
          <p:cNvPr id="8" name="TextBox 7"/>
          <p:cNvSpPr txBox="1"/>
          <p:nvPr/>
        </p:nvSpPr>
        <p:spPr>
          <a:xfrm>
            <a:off x="1099413" y="5802867"/>
            <a:ext cx="6901587" cy="954107"/>
          </a:xfrm>
          <a:prstGeom prst="rect">
            <a:avLst/>
          </a:prstGeom>
          <a:noFill/>
        </p:spPr>
        <p:txBody>
          <a:bodyPr wrap="square" rtlCol="0">
            <a:spAutoFit/>
          </a:bodyPr>
          <a:lstStyle/>
          <a:p>
            <a:r>
              <a:rPr lang="en-US" sz="2800" dirty="0" smtClean="0">
                <a:solidFill>
                  <a:srgbClr val="FFFF00"/>
                </a:solidFill>
              </a:rPr>
              <a:t>FT-817ND/TH-F6A combo on rental car (with Elk log periodic, not in view).  Where is this??</a:t>
            </a:r>
            <a:endParaRPr lang="en-US" sz="2800" dirty="0">
              <a:solidFill>
                <a:srgbClr val="FFFF00"/>
              </a:solidFill>
            </a:endParaRPr>
          </a:p>
        </p:txBody>
      </p:sp>
    </p:spTree>
    <p:extLst>
      <p:ext uri="{BB962C8B-B14F-4D97-AF65-F5344CB8AC3E}">
        <p14:creationId xmlns:p14="http://schemas.microsoft.com/office/powerpoint/2010/main" val="286163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
        <p:nvSpPr>
          <p:cNvPr id="4" name="TextBox 3"/>
          <p:cNvSpPr txBox="1"/>
          <p:nvPr/>
        </p:nvSpPr>
        <p:spPr>
          <a:xfrm>
            <a:off x="1905000" y="313836"/>
            <a:ext cx="5638800" cy="769441"/>
          </a:xfrm>
          <a:prstGeom prst="rect">
            <a:avLst/>
          </a:prstGeom>
          <a:noFill/>
        </p:spPr>
        <p:txBody>
          <a:bodyPr wrap="square" rtlCol="0">
            <a:spAutoFit/>
          </a:bodyPr>
          <a:lstStyle/>
          <a:p>
            <a:r>
              <a:rPr lang="en-US" sz="4400" b="1" dirty="0" smtClean="0">
                <a:solidFill>
                  <a:srgbClr val="FFFF00"/>
                </a:solidFill>
              </a:rPr>
              <a:t>SSB/CW via satellite</a:t>
            </a:r>
            <a:endParaRPr lang="en-US" sz="4400" b="1" dirty="0">
              <a:solidFill>
                <a:srgbClr val="FFFF00"/>
              </a:solidFill>
            </a:endParaRPr>
          </a:p>
        </p:txBody>
      </p:sp>
      <p:sp>
        <p:nvSpPr>
          <p:cNvPr id="8" name="TextBox 7"/>
          <p:cNvSpPr txBox="1"/>
          <p:nvPr/>
        </p:nvSpPr>
        <p:spPr>
          <a:xfrm>
            <a:off x="762000" y="5802868"/>
            <a:ext cx="7315200" cy="954107"/>
          </a:xfrm>
          <a:prstGeom prst="rect">
            <a:avLst/>
          </a:prstGeom>
          <a:noFill/>
        </p:spPr>
        <p:txBody>
          <a:bodyPr wrap="square" rtlCol="0">
            <a:spAutoFit/>
          </a:bodyPr>
          <a:lstStyle/>
          <a:p>
            <a:r>
              <a:rPr lang="en-US" sz="2800" dirty="0" smtClean="0">
                <a:solidFill>
                  <a:srgbClr val="FFFF00"/>
                </a:solidFill>
              </a:rPr>
              <a:t>VK/WD9EWK, parked next to Olympic stadium in Sydney (Australia) Olympic Park - 28 May 2011</a:t>
            </a:r>
            <a:endParaRPr lang="en-US" sz="2800" dirty="0">
              <a:solidFill>
                <a:srgbClr val="FFFF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192794"/>
            <a:ext cx="5943600" cy="4457700"/>
          </a:xfrm>
          <a:prstGeom prst="rect">
            <a:avLst/>
          </a:prstGeom>
        </p:spPr>
      </p:pic>
    </p:spTree>
    <p:extLst>
      <p:ext uri="{BB962C8B-B14F-4D97-AF65-F5344CB8AC3E}">
        <p14:creationId xmlns:p14="http://schemas.microsoft.com/office/powerpoint/2010/main" val="3984901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06830"/>
            <a:ext cx="8534400" cy="6044339"/>
          </a:xfrm>
          <a:prstGeom prst="rect">
            <a:avLst/>
          </a:prstGeom>
        </p:spPr>
      </p:pic>
    </p:spTree>
    <p:extLst>
      <p:ext uri="{BB962C8B-B14F-4D97-AF65-F5344CB8AC3E}">
        <p14:creationId xmlns:p14="http://schemas.microsoft.com/office/powerpoint/2010/main" val="386329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sp>
        <p:nvSpPr>
          <p:cNvPr id="3" name="Content Placeholder 2"/>
          <p:cNvSpPr>
            <a:spLocks noGrp="1"/>
          </p:cNvSpPr>
          <p:nvPr>
            <p:ph idx="1"/>
          </p:nvPr>
        </p:nvSpPr>
        <p:spPr>
          <a:xfrm>
            <a:off x="0" y="1676400"/>
            <a:ext cx="8842375" cy="4876800"/>
          </a:xfrm>
        </p:spPr>
        <p:txBody>
          <a:bodyPr>
            <a:normAutofit/>
          </a:bodyPr>
          <a:lstStyle/>
          <a:p>
            <a:r>
              <a:rPr lang="en-US" b="1" dirty="0" smtClean="0">
                <a:solidFill>
                  <a:srgbClr val="FFFF00"/>
                </a:solidFill>
              </a:rPr>
              <a:t>Available in many formats</a:t>
            </a:r>
          </a:p>
          <a:p>
            <a:pPr lvl="1"/>
            <a:r>
              <a:rPr lang="en-US" b="1" dirty="0" smtClean="0">
                <a:solidFill>
                  <a:srgbClr val="FFFF00"/>
                </a:solidFill>
              </a:rPr>
              <a:t>CW</a:t>
            </a:r>
          </a:p>
          <a:p>
            <a:pPr lvl="1"/>
            <a:r>
              <a:rPr lang="en-US" b="1" dirty="0" smtClean="0">
                <a:solidFill>
                  <a:srgbClr val="FFFF00"/>
                </a:solidFill>
              </a:rPr>
              <a:t>RTTY</a:t>
            </a:r>
          </a:p>
          <a:p>
            <a:pPr lvl="1"/>
            <a:r>
              <a:rPr lang="en-US" b="1" dirty="0" smtClean="0">
                <a:solidFill>
                  <a:srgbClr val="FFFF00"/>
                </a:solidFill>
              </a:rPr>
              <a:t>AX.25 packet</a:t>
            </a:r>
          </a:p>
          <a:p>
            <a:pPr lvl="1"/>
            <a:r>
              <a:rPr lang="en-US" b="1" dirty="0" smtClean="0">
                <a:solidFill>
                  <a:srgbClr val="FFFF00"/>
                </a:solidFill>
              </a:rPr>
              <a:t>FSK, BPSK, and other digital protocols</a:t>
            </a:r>
            <a:endParaRPr lang="en-US" b="1" dirty="0">
              <a:solidFill>
                <a:srgbClr val="FFFF00"/>
              </a:solidFill>
            </a:endParaRPr>
          </a:p>
          <a:p>
            <a:pPr marL="514350" indent="-457200"/>
            <a:r>
              <a:rPr lang="en-US" b="1" u="sng" dirty="0" smtClean="0">
                <a:solidFill>
                  <a:srgbClr val="FFFF00"/>
                </a:solidFill>
              </a:rPr>
              <a:t>Even OSCAR I sent telemetry</a:t>
            </a:r>
          </a:p>
          <a:p>
            <a:pPr marL="914400" lvl="1" indent="-457200"/>
            <a:r>
              <a:rPr lang="en-US" dirty="0" smtClean="0">
                <a:solidFill>
                  <a:srgbClr val="FFFF00"/>
                </a:solidFill>
              </a:rPr>
              <a:t>CW speed keyed to satellite temperature</a:t>
            </a:r>
          </a:p>
          <a:p>
            <a:pPr marL="514350" indent="-457200"/>
            <a:r>
              <a:rPr lang="en-US" dirty="0" smtClean="0">
                <a:solidFill>
                  <a:srgbClr val="FFFF00"/>
                </a:solidFill>
              </a:rPr>
              <a:t>Some satellites send telemetry in multiple formats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extLst>
      <p:ext uri="{BB962C8B-B14F-4D97-AF65-F5344CB8AC3E}">
        <p14:creationId xmlns:p14="http://schemas.microsoft.com/office/powerpoint/2010/main" val="24763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sp>
        <p:nvSpPr>
          <p:cNvPr id="3" name="Content Placeholder 2"/>
          <p:cNvSpPr>
            <a:spLocks noGrp="1"/>
          </p:cNvSpPr>
          <p:nvPr>
            <p:ph idx="1"/>
          </p:nvPr>
        </p:nvSpPr>
        <p:spPr>
          <a:xfrm>
            <a:off x="196849" y="1524000"/>
            <a:ext cx="8842375" cy="4876800"/>
          </a:xfrm>
        </p:spPr>
        <p:txBody>
          <a:bodyPr>
            <a:normAutofit fontScale="92500"/>
          </a:bodyPr>
          <a:lstStyle/>
          <a:p>
            <a:r>
              <a:rPr lang="en-US" dirty="0" smtClean="0">
                <a:solidFill>
                  <a:srgbClr val="FFFF00"/>
                </a:solidFill>
              </a:rPr>
              <a:t>Provides information on health of satellite’s systems</a:t>
            </a:r>
          </a:p>
          <a:p>
            <a:r>
              <a:rPr lang="en-US" dirty="0" smtClean="0">
                <a:solidFill>
                  <a:srgbClr val="FFFF00"/>
                </a:solidFill>
              </a:rPr>
              <a:t>Examples of telemetry from different satellites…</a:t>
            </a:r>
          </a:p>
          <a:p>
            <a:pPr lvl="1"/>
            <a:r>
              <a:rPr lang="en-US" dirty="0" smtClean="0">
                <a:solidFill>
                  <a:srgbClr val="FFFF00"/>
                </a:solidFill>
              </a:rPr>
              <a:t>AO-27 used 1200bps AX.25 packet</a:t>
            </a:r>
          </a:p>
          <a:p>
            <a:pPr lvl="1"/>
            <a:r>
              <a:rPr lang="en-US" dirty="0" smtClean="0">
                <a:solidFill>
                  <a:srgbClr val="FFFF00"/>
                </a:solidFill>
              </a:rPr>
              <a:t>HO-68 uses CW</a:t>
            </a:r>
          </a:p>
          <a:p>
            <a:pPr lvl="1"/>
            <a:r>
              <a:rPr lang="en-US" dirty="0" smtClean="0">
                <a:solidFill>
                  <a:srgbClr val="FFFF00"/>
                </a:solidFill>
              </a:rPr>
              <a:t>$50Sat uses CW and RTTY</a:t>
            </a:r>
          </a:p>
          <a:p>
            <a:pPr lvl="1"/>
            <a:r>
              <a:rPr lang="en-US" dirty="0" smtClean="0">
                <a:solidFill>
                  <a:srgbClr val="FFFF00"/>
                </a:solidFill>
              </a:rPr>
              <a:t>ARISSat-1 used, and FUNcube satellites use, BPSK </a:t>
            </a:r>
          </a:p>
          <a:p>
            <a:pPr lvl="1"/>
            <a:r>
              <a:rPr lang="en-US" dirty="0" smtClean="0">
                <a:solidFill>
                  <a:srgbClr val="FFFF00"/>
                </a:solidFill>
              </a:rPr>
              <a:t>Fox-1 will use FSK simultaneously w/FM downlink</a:t>
            </a:r>
          </a:p>
          <a:p>
            <a:r>
              <a:rPr lang="en-US" dirty="0" smtClean="0">
                <a:solidFill>
                  <a:srgbClr val="FFFF00"/>
                </a:solidFill>
              </a:rPr>
              <a:t>Copying telemetry – another great way to evaluate performance of stations used for satellite operating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extLst>
      <p:ext uri="{BB962C8B-B14F-4D97-AF65-F5344CB8AC3E}">
        <p14:creationId xmlns:p14="http://schemas.microsoft.com/office/powerpoint/2010/main" val="176372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447800"/>
            <a:ext cx="5078486" cy="425128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7" name="TextBox 6"/>
          <p:cNvSpPr txBox="1"/>
          <p:nvPr/>
        </p:nvSpPr>
        <p:spPr>
          <a:xfrm>
            <a:off x="2819400" y="5908020"/>
            <a:ext cx="3036409" cy="523220"/>
          </a:xfrm>
          <a:prstGeom prst="rect">
            <a:avLst/>
          </a:prstGeom>
          <a:noFill/>
        </p:spPr>
        <p:txBody>
          <a:bodyPr wrap="none" rtlCol="0">
            <a:spAutoFit/>
          </a:bodyPr>
          <a:lstStyle/>
          <a:p>
            <a:r>
              <a:rPr lang="en-US" sz="2800" b="1" dirty="0" smtClean="0">
                <a:solidFill>
                  <a:srgbClr val="FFFF00"/>
                </a:solidFill>
              </a:rPr>
              <a:t>ARISSat-1 software</a:t>
            </a:r>
            <a:endParaRPr lang="en-US" sz="2800" b="1" dirty="0">
              <a:solidFill>
                <a:srgbClr val="FFFF00"/>
              </a:solidFill>
            </a:endParaRPr>
          </a:p>
        </p:txBody>
      </p:sp>
    </p:spTree>
    <p:extLst>
      <p:ext uri="{BB962C8B-B14F-4D97-AF65-F5344CB8AC3E}">
        <p14:creationId xmlns:p14="http://schemas.microsoft.com/office/powerpoint/2010/main" val="75005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7" name="TextBox 6"/>
          <p:cNvSpPr txBox="1"/>
          <p:nvPr/>
        </p:nvSpPr>
        <p:spPr>
          <a:xfrm>
            <a:off x="2819400" y="5908020"/>
            <a:ext cx="3530582" cy="523220"/>
          </a:xfrm>
          <a:prstGeom prst="rect">
            <a:avLst/>
          </a:prstGeom>
          <a:noFill/>
        </p:spPr>
        <p:txBody>
          <a:bodyPr wrap="none" rtlCol="0">
            <a:spAutoFit/>
          </a:bodyPr>
          <a:lstStyle/>
          <a:p>
            <a:r>
              <a:rPr lang="en-US" sz="2800" b="1" dirty="0" smtClean="0">
                <a:solidFill>
                  <a:srgbClr val="FFFF00"/>
                </a:solidFill>
              </a:rPr>
              <a:t>FUNcube-1 Dashboard</a:t>
            </a:r>
            <a:endParaRPr lang="en-US" sz="2800" b="1" dirty="0">
              <a:solidFill>
                <a:srgbClr val="FFFF00"/>
              </a:solidFill>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522114"/>
            <a:ext cx="8229600" cy="4385906"/>
          </a:xfrm>
        </p:spPr>
      </p:pic>
    </p:spTree>
    <p:extLst>
      <p:ext uri="{BB962C8B-B14F-4D97-AF65-F5344CB8AC3E}">
        <p14:creationId xmlns:p14="http://schemas.microsoft.com/office/powerpoint/2010/main" val="408564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3" name="Content Placeholder 2"/>
          <p:cNvSpPr>
            <a:spLocks noGrp="1"/>
          </p:cNvSpPr>
          <p:nvPr>
            <p:ph idx="1"/>
          </p:nvPr>
        </p:nvSpPr>
        <p:spPr/>
        <p:txBody>
          <a:bodyPr/>
          <a:lstStyle/>
          <a:p>
            <a:pPr marL="0" indent="0">
              <a:buNone/>
            </a:pPr>
            <a:r>
              <a:rPr lang="en-US" dirty="0" smtClean="0">
                <a:solidFill>
                  <a:srgbClr val="FFFF00"/>
                </a:solidFill>
              </a:rPr>
              <a:t>Some software only needs audio from a receiver to decode telemetry, where other software can even control the receiver to decode the telemetry.</a:t>
            </a:r>
          </a:p>
          <a:p>
            <a:pPr marL="0" indent="0">
              <a:buNone/>
            </a:pPr>
            <a:endParaRPr lang="en-US" dirty="0">
              <a:solidFill>
                <a:srgbClr val="FFFF00"/>
              </a:solidFill>
            </a:endParaRPr>
          </a:p>
          <a:p>
            <a:pPr marL="0" indent="0">
              <a:buNone/>
            </a:pPr>
            <a:r>
              <a:rPr lang="en-US" dirty="0" smtClean="0">
                <a:solidFill>
                  <a:srgbClr val="FFFF00"/>
                </a:solidFill>
              </a:rPr>
              <a:t>Once decoded, telemetry can be sent to satellite maintainers, or the software can upload it in real time to a central server. </a:t>
            </a:r>
          </a:p>
        </p:txBody>
      </p:sp>
    </p:spTree>
    <p:extLst>
      <p:ext uri="{BB962C8B-B14F-4D97-AF65-F5344CB8AC3E}">
        <p14:creationId xmlns:p14="http://schemas.microsoft.com/office/powerpoint/2010/main" val="351061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23371"/>
            <a:ext cx="7106424" cy="6506029"/>
          </a:xfrm>
          <a:prstGeom prst="rect">
            <a:avLst/>
          </a:prstGeom>
        </p:spPr>
      </p:pic>
    </p:spTree>
    <p:extLst>
      <p:ext uri="{BB962C8B-B14F-4D97-AF65-F5344CB8AC3E}">
        <p14:creationId xmlns:p14="http://schemas.microsoft.com/office/powerpoint/2010/main" val="3904836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7" name="TextBox 6"/>
          <p:cNvSpPr txBox="1"/>
          <p:nvPr/>
        </p:nvSpPr>
        <p:spPr>
          <a:xfrm>
            <a:off x="2133600" y="5908020"/>
            <a:ext cx="5346079" cy="954107"/>
          </a:xfrm>
          <a:prstGeom prst="rect">
            <a:avLst/>
          </a:prstGeom>
          <a:noFill/>
        </p:spPr>
        <p:txBody>
          <a:bodyPr wrap="none" rtlCol="0">
            <a:spAutoFit/>
          </a:bodyPr>
          <a:lstStyle/>
          <a:p>
            <a:r>
              <a:rPr lang="en-US" sz="2800" b="1" dirty="0" smtClean="0">
                <a:solidFill>
                  <a:srgbClr val="FFFF00"/>
                </a:solidFill>
              </a:rPr>
              <a:t>Telemetry from ARISSat-1 web site</a:t>
            </a:r>
          </a:p>
          <a:p>
            <a:r>
              <a:rPr lang="en-US" sz="2800" b="1" dirty="0" smtClean="0">
                <a:solidFill>
                  <a:srgbClr val="FFFF00"/>
                </a:solidFill>
              </a:rPr>
              <a:t>  http://www.arissattlm.org/live</a:t>
            </a:r>
            <a:endParaRPr lang="en-US" sz="2800" b="1" dirty="0">
              <a:solidFill>
                <a:srgbClr val="FFFF00"/>
              </a:solidFill>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9898" y="1382057"/>
            <a:ext cx="8050085" cy="4525963"/>
          </a:xfrm>
        </p:spPr>
      </p:pic>
    </p:spTree>
    <p:extLst>
      <p:ext uri="{BB962C8B-B14F-4D97-AF65-F5344CB8AC3E}">
        <p14:creationId xmlns:p14="http://schemas.microsoft.com/office/powerpoint/2010/main" val="147346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1"/>
            <a:ext cx="7848600" cy="1066800"/>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7" name="TextBox 6"/>
          <p:cNvSpPr txBox="1"/>
          <p:nvPr/>
        </p:nvSpPr>
        <p:spPr>
          <a:xfrm>
            <a:off x="569571" y="5690659"/>
            <a:ext cx="8021298" cy="954107"/>
          </a:xfrm>
          <a:prstGeom prst="rect">
            <a:avLst/>
          </a:prstGeom>
          <a:noFill/>
        </p:spPr>
        <p:txBody>
          <a:bodyPr wrap="none" rtlCol="0">
            <a:spAutoFit/>
          </a:bodyPr>
          <a:lstStyle/>
          <a:p>
            <a:r>
              <a:rPr lang="en-US" sz="2800" b="1" dirty="0" smtClean="0">
                <a:solidFill>
                  <a:srgbClr val="FFFF00"/>
                </a:solidFill>
              </a:rPr>
              <a:t>Telemetry from FUNcube-1 data warehouse web site</a:t>
            </a:r>
          </a:p>
          <a:p>
            <a:r>
              <a:rPr lang="en-US" sz="2800" b="1" dirty="0" smtClean="0">
                <a:solidFill>
                  <a:srgbClr val="FFFF00"/>
                </a:solidFill>
              </a:rPr>
              <a:t>              http://warehouse.funcube.org.uk/</a:t>
            </a:r>
            <a:endParaRPr lang="en-US" sz="2800" b="1" dirty="0">
              <a:solidFill>
                <a:srgbClr val="FFFF00"/>
              </a:solidFill>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6190" y="1150812"/>
            <a:ext cx="8122022" cy="4525963"/>
          </a:xfrm>
        </p:spPr>
      </p:pic>
    </p:spTree>
    <p:extLst>
      <p:ext uri="{BB962C8B-B14F-4D97-AF65-F5344CB8AC3E}">
        <p14:creationId xmlns:p14="http://schemas.microsoft.com/office/powerpoint/2010/main" val="33095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3" name="Content Placeholder 2"/>
          <p:cNvSpPr>
            <a:spLocks noGrp="1"/>
          </p:cNvSpPr>
          <p:nvPr>
            <p:ph idx="1"/>
          </p:nvPr>
        </p:nvSpPr>
        <p:spPr/>
        <p:txBody>
          <a:bodyPr/>
          <a:lstStyle/>
          <a:p>
            <a:pPr marL="0" indent="0">
              <a:buNone/>
            </a:pPr>
            <a:r>
              <a:rPr lang="en-US" dirty="0" smtClean="0">
                <a:solidFill>
                  <a:srgbClr val="FFFF00"/>
                </a:solidFill>
              </a:rPr>
              <a:t>Stations capable of working satellites can be used to copy satellite telemetry.  Some will set up separate stations for receiving telemetry with a simpler combination of radio and antenna. For example, antennas….</a:t>
            </a:r>
          </a:p>
        </p:txBody>
      </p:sp>
    </p:spTree>
    <p:extLst>
      <p:ext uri="{BB962C8B-B14F-4D97-AF65-F5344CB8AC3E}">
        <p14:creationId xmlns:p14="http://schemas.microsoft.com/office/powerpoint/2010/main" val="299281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1"/>
            <a:ext cx="7848600" cy="922212"/>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0" y="1165326"/>
            <a:ext cx="5808109" cy="4356082"/>
          </a:xfrm>
        </p:spPr>
      </p:pic>
      <p:sp>
        <p:nvSpPr>
          <p:cNvPr id="6" name="TextBox 5"/>
          <p:cNvSpPr txBox="1"/>
          <p:nvPr/>
        </p:nvSpPr>
        <p:spPr>
          <a:xfrm>
            <a:off x="609601" y="5631190"/>
            <a:ext cx="8153400" cy="954107"/>
          </a:xfrm>
          <a:prstGeom prst="rect">
            <a:avLst/>
          </a:prstGeom>
          <a:noFill/>
        </p:spPr>
        <p:txBody>
          <a:bodyPr wrap="square" rtlCol="0">
            <a:spAutoFit/>
          </a:bodyPr>
          <a:lstStyle/>
          <a:p>
            <a:r>
              <a:rPr lang="en-US" sz="2800" dirty="0" smtClean="0">
                <a:solidFill>
                  <a:srgbClr val="FFFF00"/>
                </a:solidFill>
              </a:rPr>
              <a:t>W2BFJ’s antennas: 70cm AA2TX </a:t>
            </a:r>
            <a:r>
              <a:rPr lang="en-US" sz="2800" dirty="0" err="1" smtClean="0">
                <a:solidFill>
                  <a:srgbClr val="FFFF00"/>
                </a:solidFill>
              </a:rPr>
              <a:t>Lindenblad</a:t>
            </a:r>
            <a:r>
              <a:rPr lang="en-US" sz="2800" dirty="0" smtClean="0">
                <a:solidFill>
                  <a:srgbClr val="FFFF00"/>
                </a:solidFill>
              </a:rPr>
              <a:t> on left, </a:t>
            </a:r>
          </a:p>
          <a:p>
            <a:r>
              <a:rPr lang="en-US" sz="2800" dirty="0" smtClean="0">
                <a:solidFill>
                  <a:srgbClr val="FFFF00"/>
                </a:solidFill>
              </a:rPr>
              <a:t>2m Eggbeater on right, both omnidirectional</a:t>
            </a:r>
            <a:endParaRPr lang="en-US" sz="2800" dirty="0">
              <a:solidFill>
                <a:srgbClr val="FFFF00"/>
              </a:solidFill>
            </a:endParaRPr>
          </a:p>
        </p:txBody>
      </p:sp>
    </p:spTree>
    <p:extLst>
      <p:ext uri="{BB962C8B-B14F-4D97-AF65-F5344CB8AC3E}">
        <p14:creationId xmlns:p14="http://schemas.microsoft.com/office/powerpoint/2010/main" val="1139997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1"/>
            <a:ext cx="7848600" cy="922212"/>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6" name="TextBox 5"/>
          <p:cNvSpPr txBox="1"/>
          <p:nvPr/>
        </p:nvSpPr>
        <p:spPr>
          <a:xfrm>
            <a:off x="685800" y="5670544"/>
            <a:ext cx="7872412" cy="954107"/>
          </a:xfrm>
          <a:prstGeom prst="rect">
            <a:avLst/>
          </a:prstGeom>
          <a:noFill/>
        </p:spPr>
        <p:txBody>
          <a:bodyPr wrap="square" rtlCol="0">
            <a:spAutoFit/>
          </a:bodyPr>
          <a:lstStyle/>
          <a:p>
            <a:r>
              <a:rPr lang="en-US" sz="2800" dirty="0" smtClean="0">
                <a:solidFill>
                  <a:srgbClr val="FFFF00"/>
                </a:solidFill>
              </a:rPr>
              <a:t>WD9EWK’s 2m turnstile on mast/tripod, laptop with FUNcube Dongle &amp; Dashboard software in yard</a:t>
            </a:r>
            <a:endParaRPr lang="en-US" sz="2800" dirty="0">
              <a:solidFill>
                <a:srgbClr val="FFFF00"/>
              </a:solidFill>
            </a:endParaRPr>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26091" y="1150812"/>
            <a:ext cx="6034617" cy="4525963"/>
          </a:xfrm>
        </p:spPr>
      </p:pic>
    </p:spTree>
    <p:extLst>
      <p:ext uri="{BB962C8B-B14F-4D97-AF65-F5344CB8AC3E}">
        <p14:creationId xmlns:p14="http://schemas.microsoft.com/office/powerpoint/2010/main" val="416050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Telemetry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
        <p:nvSpPr>
          <p:cNvPr id="3" name="Content Placeholder 2"/>
          <p:cNvSpPr>
            <a:spLocks noGrp="1"/>
          </p:cNvSpPr>
          <p:nvPr>
            <p:ph idx="1"/>
          </p:nvPr>
        </p:nvSpPr>
        <p:spPr/>
        <p:txBody>
          <a:bodyPr/>
          <a:lstStyle/>
          <a:p>
            <a:pPr marL="0" indent="0">
              <a:buNone/>
            </a:pPr>
            <a:r>
              <a:rPr lang="en-US" dirty="0" smtClean="0">
                <a:solidFill>
                  <a:srgbClr val="FFFF00"/>
                </a:solidFill>
              </a:rPr>
              <a:t>SDR dongles are very popular for copying telemetry, thanks in large part to FUNcube Dongles and availability of inexpensive DVB TV dongles that can act as wide-band receiver for other signals.  Depending on the type of telemetry downlink, other receivers and scanners are useful for copying telemetry. </a:t>
            </a:r>
          </a:p>
        </p:txBody>
      </p:sp>
    </p:spTree>
    <p:extLst>
      <p:ext uri="{BB962C8B-B14F-4D97-AF65-F5344CB8AC3E}">
        <p14:creationId xmlns:p14="http://schemas.microsoft.com/office/powerpoint/2010/main" val="5245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ISSFAN"/>
          <p:cNvPicPr>
            <a:picLocks noChangeAspect="1" noChangeArrowheads="1"/>
          </p:cNvPicPr>
          <p:nvPr/>
        </p:nvPicPr>
        <p:blipFill>
          <a:blip r:embed="rId3" cstate="print"/>
          <a:srcRect/>
          <a:stretch>
            <a:fillRect/>
          </a:stretch>
        </p:blipFill>
        <p:spPr bwMode="auto">
          <a:xfrm>
            <a:off x="304800" y="798513"/>
            <a:ext cx="7567613" cy="6059487"/>
          </a:xfrm>
          <a:prstGeom prst="rect">
            <a:avLst/>
          </a:prstGeom>
          <a:noFill/>
          <a:ln w="9525">
            <a:noFill/>
            <a:miter lim="800000"/>
            <a:headEnd/>
            <a:tailEnd/>
          </a:ln>
        </p:spPr>
      </p:pic>
      <p:sp>
        <p:nvSpPr>
          <p:cNvPr id="66563" name="Text Box 5"/>
          <p:cNvSpPr txBox="1">
            <a:spLocks noChangeArrowheads="1"/>
          </p:cNvSpPr>
          <p:nvPr/>
        </p:nvSpPr>
        <p:spPr bwMode="auto">
          <a:xfrm>
            <a:off x="1600200" y="228600"/>
            <a:ext cx="47244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FF00"/>
                </a:solidFill>
              </a:rPr>
              <a:t>http://www.issfanclub.com</a:t>
            </a:r>
            <a:endParaRPr lang="en-US" sz="2400" b="1" dirty="0">
              <a:solidFill>
                <a:srgbClr val="FFFF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1"/>
            <a:ext cx="7620000" cy="457200"/>
          </a:xfrm>
          <a:prstGeom prst="rect">
            <a:avLst/>
          </a:prstGeom>
          <a:noFill/>
        </p:spPr>
        <p:txBody>
          <a:bodyPr wrap="square" rtlCol="0">
            <a:spAutoFit/>
          </a:bodyPr>
          <a:lstStyle/>
          <a:p>
            <a:r>
              <a:rPr lang="en-US" sz="2400" b="1" dirty="0" smtClean="0">
                <a:solidFill>
                  <a:srgbClr val="FFFF00"/>
                </a:solidFill>
              </a:rPr>
              <a:t>                    ISS Contact- Col. Doug Wheelock</a:t>
            </a:r>
            <a:endParaRPr lang="en-US" sz="2400" b="1" dirty="0">
              <a:solidFill>
                <a:srgbClr val="FFFF00"/>
              </a:solidFill>
            </a:endParaRPr>
          </a:p>
        </p:txBody>
      </p:sp>
      <p:pic>
        <p:nvPicPr>
          <p:cNvPr id="5" name="Picture 4" descr="ISS">
            <a:hlinkClick r:id="rId3" action="ppaction://hlinkfile"/>
          </p:cNvPr>
          <p:cNvPicPr>
            <a:picLocks noChangeAspect="1" noChangeArrowheads="1"/>
          </p:cNvPicPr>
          <p:nvPr/>
        </p:nvPicPr>
        <p:blipFill>
          <a:blip r:embed="rId4" cstate="print"/>
          <a:srcRect/>
          <a:stretch>
            <a:fillRect/>
          </a:stretch>
        </p:blipFill>
        <p:spPr bwMode="auto">
          <a:xfrm>
            <a:off x="838200" y="2057400"/>
            <a:ext cx="7416800" cy="4267200"/>
          </a:xfrm>
          <a:prstGeom prst="rect">
            <a:avLst/>
          </a:prstGeom>
          <a:noFill/>
          <a:ln w="9525">
            <a:noFill/>
            <a:miter lim="800000"/>
            <a:headEnd/>
            <a:tailEnd/>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b="1" dirty="0" smtClean="0">
                <a:solidFill>
                  <a:srgbClr val="FFFF00"/>
                </a:solidFill>
              </a:rPr>
              <a:t>Amateur Satellite Resources</a:t>
            </a:r>
            <a:r>
              <a:rPr lang="en-US" dirty="0" smtClean="0"/>
              <a:t> </a:t>
            </a:r>
            <a:endParaRPr lang="en-US" dirty="0"/>
          </a:p>
        </p:txBody>
      </p:sp>
      <p:sp>
        <p:nvSpPr>
          <p:cNvPr id="3" name="Content Placeholder 2"/>
          <p:cNvSpPr>
            <a:spLocks noGrp="1"/>
          </p:cNvSpPr>
          <p:nvPr>
            <p:ph idx="1"/>
          </p:nvPr>
        </p:nvSpPr>
        <p:spPr>
          <a:xfrm>
            <a:off x="0" y="1676400"/>
            <a:ext cx="8842375" cy="4422775"/>
          </a:xfrm>
        </p:spPr>
        <p:txBody>
          <a:bodyPr/>
          <a:lstStyle/>
          <a:p>
            <a:r>
              <a:rPr lang="en-US" b="1" dirty="0" smtClean="0">
                <a:solidFill>
                  <a:srgbClr val="FFFF00"/>
                </a:solidFill>
              </a:rPr>
              <a:t>www.amsat.org</a:t>
            </a:r>
          </a:p>
          <a:p>
            <a:endParaRPr lang="en-US" b="1" dirty="0" smtClean="0">
              <a:solidFill>
                <a:srgbClr val="FFFF00"/>
              </a:solidFill>
            </a:endParaRPr>
          </a:p>
          <a:p>
            <a:r>
              <a:rPr lang="en-US" b="1" dirty="0" smtClean="0">
                <a:solidFill>
                  <a:srgbClr val="FFFF00"/>
                </a:solidFill>
              </a:rPr>
              <a:t>ARRL</a:t>
            </a:r>
          </a:p>
          <a:p>
            <a:endParaRPr lang="en-US" b="1" dirty="0" smtClean="0">
              <a:solidFill>
                <a:srgbClr val="FFFF00"/>
              </a:solidFill>
            </a:endParaRPr>
          </a:p>
          <a:p>
            <a:r>
              <a:rPr lang="en-US" b="1" dirty="0" smtClean="0">
                <a:solidFill>
                  <a:srgbClr val="FFFF00"/>
                </a:solidFill>
              </a:rPr>
              <a:t>www.starcommgroup.org</a:t>
            </a:r>
            <a:endParaRPr lang="en-US" b="1"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86000"/>
            <a:ext cx="5486400" cy="584775"/>
          </a:xfrm>
          <a:prstGeom prst="rect">
            <a:avLst/>
          </a:prstGeom>
          <a:noFill/>
        </p:spPr>
        <p:txBody>
          <a:bodyPr wrap="square" rtlCol="0">
            <a:spAutoFit/>
          </a:bodyPr>
          <a:lstStyle/>
          <a:p>
            <a:r>
              <a:rPr lang="en-US" sz="3200" b="1" dirty="0" smtClean="0">
                <a:solidFill>
                  <a:srgbClr val="FFFF00"/>
                </a:solidFill>
              </a:rPr>
              <a:t>Satellite Tracking Software</a:t>
            </a:r>
            <a:endParaRPr lang="en-US" sz="3200" b="1" dirty="0">
              <a:solidFill>
                <a:srgbClr val="FFFF00"/>
              </a:solidFill>
            </a:endParaRPr>
          </a:p>
        </p:txBody>
      </p:sp>
      <p:sp>
        <p:nvSpPr>
          <p:cNvPr id="3" name="TextBox 2"/>
          <p:cNvSpPr txBox="1"/>
          <p:nvPr/>
        </p:nvSpPr>
        <p:spPr>
          <a:xfrm>
            <a:off x="381000" y="3318570"/>
            <a:ext cx="8382000" cy="3539430"/>
          </a:xfrm>
          <a:prstGeom prst="rect">
            <a:avLst/>
          </a:prstGeom>
          <a:noFill/>
        </p:spPr>
        <p:txBody>
          <a:bodyPr wrap="square" rtlCol="0">
            <a:spAutoFit/>
          </a:bodyPr>
          <a:lstStyle/>
          <a:p>
            <a:r>
              <a:rPr lang="en-US" sz="3200" dirty="0" smtClean="0">
                <a:solidFill>
                  <a:srgbClr val="FFFF00"/>
                </a:solidFill>
              </a:rPr>
              <a:t>        </a:t>
            </a:r>
            <a:r>
              <a:rPr lang="en-US" sz="3200" dirty="0">
                <a:solidFill>
                  <a:srgbClr val="FFFF00"/>
                </a:solidFill>
              </a:rPr>
              <a:t>i</a:t>
            </a:r>
            <a:r>
              <a:rPr lang="en-US" sz="3200" dirty="0" smtClean="0">
                <a:solidFill>
                  <a:srgbClr val="FFFF00"/>
                </a:solidFill>
              </a:rPr>
              <a:t>Phone- Satellite Tracker</a:t>
            </a:r>
          </a:p>
          <a:p>
            <a:r>
              <a:rPr lang="en-US" sz="3200" dirty="0" smtClean="0">
                <a:solidFill>
                  <a:srgbClr val="FFFF00"/>
                </a:solidFill>
              </a:rPr>
              <a:t>        Android-  FREE AMSAT Droid</a:t>
            </a:r>
          </a:p>
          <a:p>
            <a:r>
              <a:rPr lang="en-US" sz="3200" dirty="0" smtClean="0">
                <a:solidFill>
                  <a:srgbClr val="FFFF00"/>
                </a:solidFill>
              </a:rPr>
              <a:t>        Web- Orbitron.com</a:t>
            </a:r>
          </a:p>
          <a:p>
            <a:r>
              <a:rPr lang="en-US" sz="3200" dirty="0" smtClean="0">
                <a:solidFill>
                  <a:srgbClr val="FFFF00"/>
                </a:solidFill>
              </a:rPr>
              <a:t>	Heavens-Above.com </a:t>
            </a:r>
          </a:p>
          <a:p>
            <a:r>
              <a:rPr lang="en-US" sz="3200" dirty="0" smtClean="0">
                <a:solidFill>
                  <a:srgbClr val="FFFF00"/>
                </a:solidFill>
              </a:rPr>
              <a:t>	N2YO.com</a:t>
            </a:r>
          </a:p>
          <a:p>
            <a:r>
              <a:rPr lang="en-US" sz="3200" dirty="0" smtClean="0">
                <a:solidFill>
                  <a:srgbClr val="FFFF00"/>
                </a:solidFill>
              </a:rPr>
              <a:t>	www.amsat.org</a:t>
            </a:r>
          </a:p>
          <a:p>
            <a:r>
              <a:rPr lang="en-US" sz="3200" dirty="0" smtClean="0">
                <a:solidFill>
                  <a:srgbClr val="FFFF00"/>
                </a:solidFill>
              </a:rPr>
              <a:t>        SatPC32  </a:t>
            </a:r>
            <a:endParaRPr lang="en-US" sz="3200" dirty="0">
              <a:solidFill>
                <a:srgbClr val="FFFF00"/>
              </a:solidFill>
            </a:endParaRPr>
          </a:p>
        </p:txBody>
      </p:sp>
      <p:pic>
        <p:nvPicPr>
          <p:cNvPr id="4" name="Picture 3" descr="CUBESAT.jpg"/>
          <p:cNvPicPr>
            <a:picLocks noChangeAspect="1"/>
          </p:cNvPicPr>
          <p:nvPr/>
        </p:nvPicPr>
        <p:blipFill>
          <a:blip r:embed="rId3" cstate="print"/>
          <a:stretch>
            <a:fillRect/>
          </a:stretch>
        </p:blipFill>
        <p:spPr>
          <a:xfrm>
            <a:off x="2971800" y="228600"/>
            <a:ext cx="2714625" cy="16859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05000"/>
            <a:ext cx="4354051" cy="2988389"/>
          </a:xfrm>
          <a:prstGeom prst="rect">
            <a:avLst/>
          </a:prstGeom>
        </p:spPr>
      </p:pic>
      <p:sp>
        <p:nvSpPr>
          <p:cNvPr id="3" name="TextBox 2"/>
          <p:cNvSpPr txBox="1"/>
          <p:nvPr/>
        </p:nvSpPr>
        <p:spPr>
          <a:xfrm>
            <a:off x="2819400" y="838200"/>
            <a:ext cx="3352800" cy="523220"/>
          </a:xfrm>
          <a:prstGeom prst="rect">
            <a:avLst/>
          </a:prstGeom>
          <a:noFill/>
        </p:spPr>
        <p:txBody>
          <a:bodyPr wrap="square" rtlCol="0">
            <a:spAutoFit/>
          </a:bodyPr>
          <a:lstStyle/>
          <a:p>
            <a:r>
              <a:rPr lang="en-US" sz="2800" b="1" dirty="0" smtClean="0">
                <a:solidFill>
                  <a:srgbClr val="FFFF00"/>
                </a:solidFill>
              </a:rPr>
              <a:t>Lance Ginner- K6GSJ</a:t>
            </a:r>
            <a:endParaRPr lang="en-US" sz="2800" b="1" dirty="0">
              <a:solidFill>
                <a:srgbClr val="FFFF00"/>
              </a:solidFill>
            </a:endParaRPr>
          </a:p>
        </p:txBody>
      </p:sp>
    </p:spTree>
    <p:extLst>
      <p:ext uri="{BB962C8B-B14F-4D97-AF65-F5344CB8AC3E}">
        <p14:creationId xmlns:p14="http://schemas.microsoft.com/office/powerpoint/2010/main" val="10558252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satscape"/>
          <p:cNvPicPr>
            <a:picLocks noChangeAspect="1" noChangeArrowheads="1"/>
          </p:cNvPicPr>
          <p:nvPr/>
        </p:nvPicPr>
        <p:blipFill>
          <a:blip r:embed="rId3" cstate="print"/>
          <a:srcRect/>
          <a:stretch>
            <a:fillRect/>
          </a:stretch>
        </p:blipFill>
        <p:spPr bwMode="auto">
          <a:xfrm>
            <a:off x="609600" y="1314450"/>
            <a:ext cx="7391400" cy="5543550"/>
          </a:xfrm>
          <a:prstGeom prst="rect">
            <a:avLst/>
          </a:prstGeom>
          <a:noFill/>
          <a:ln w="9525">
            <a:noFill/>
            <a:miter lim="800000"/>
            <a:headEnd/>
            <a:tailEnd/>
          </a:ln>
        </p:spPr>
      </p:pic>
      <p:sp>
        <p:nvSpPr>
          <p:cNvPr id="111619" name="Text Box 5"/>
          <p:cNvSpPr txBox="1">
            <a:spLocks noChangeArrowheads="1"/>
          </p:cNvSpPr>
          <p:nvPr/>
        </p:nvSpPr>
        <p:spPr bwMode="auto">
          <a:xfrm>
            <a:off x="2133600" y="381000"/>
            <a:ext cx="4343400" cy="701675"/>
          </a:xfrm>
          <a:prstGeom prst="rect">
            <a:avLst/>
          </a:prstGeom>
          <a:noFill/>
          <a:ln w="9525">
            <a:noFill/>
            <a:miter lim="800000"/>
            <a:headEnd/>
            <a:tailEnd/>
          </a:ln>
          <a:effectLst/>
        </p:spPr>
        <p:txBody>
          <a:bodyPr>
            <a:spAutoFit/>
          </a:bodyPr>
          <a:lstStyle/>
          <a:p>
            <a:pPr>
              <a:spcBef>
                <a:spcPct val="50000"/>
              </a:spcBef>
            </a:pPr>
            <a:r>
              <a:rPr lang="en-US" sz="4000" b="1" dirty="0">
                <a:solidFill>
                  <a:srgbClr val="FFFF00"/>
                </a:solidFill>
              </a:rPr>
              <a:t>SATSCAPE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990600" y="228600"/>
            <a:ext cx="6705600" cy="914400"/>
          </a:xfrm>
        </p:spPr>
        <p:txBody>
          <a:bodyPr/>
          <a:lstStyle/>
          <a:p>
            <a:pPr>
              <a:defRPr/>
            </a:pPr>
            <a:r>
              <a:rPr lang="en-US" dirty="0" smtClean="0"/>
              <a:t>SatPC32 software</a:t>
            </a:r>
          </a:p>
        </p:txBody>
      </p:sp>
      <p:pic>
        <p:nvPicPr>
          <p:cNvPr id="71683" name="Picture 3" descr="multisats"/>
          <p:cNvPicPr>
            <a:picLocks noChangeAspect="1" noChangeArrowheads="1"/>
          </p:cNvPicPr>
          <p:nvPr/>
        </p:nvPicPr>
        <p:blipFill>
          <a:blip r:embed="rId3" cstate="print"/>
          <a:srcRect/>
          <a:stretch>
            <a:fillRect/>
          </a:stretch>
        </p:blipFill>
        <p:spPr bwMode="auto">
          <a:xfrm>
            <a:off x="1219200" y="1447800"/>
            <a:ext cx="6705600" cy="4757738"/>
          </a:xfrm>
          <a:prstGeom prst="rect">
            <a:avLst/>
          </a:prstGeom>
          <a:noFill/>
          <a:ln w="9525">
            <a:noFill/>
            <a:miter lim="800000"/>
            <a:headEnd/>
            <a:tailEnd/>
          </a:ln>
        </p:spPr>
      </p:pic>
      <p:sp>
        <p:nvSpPr>
          <p:cNvPr id="166916" name="Text Box 4"/>
          <p:cNvSpPr txBox="1">
            <a:spLocks noChangeArrowheads="1"/>
          </p:cNvSpPr>
          <p:nvPr/>
        </p:nvSpPr>
        <p:spPr bwMode="auto">
          <a:xfrm>
            <a:off x="1981200" y="6172200"/>
            <a:ext cx="5638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dirty="0">
                <a:solidFill>
                  <a:srgbClr val="FFFF00"/>
                </a:solidFill>
                <a:effectLst>
                  <a:outerShdw blurRad="38100" dist="38100" dir="2700000" algn="tl">
                    <a:srgbClr val="000000"/>
                  </a:outerShdw>
                </a:effectLst>
                <a:latin typeface="Tahoma" pitchFamily="34" charset="0"/>
              </a:rPr>
              <a:t>Will also do antenna and radio control</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14400" y="0"/>
            <a:ext cx="7162800" cy="1143000"/>
          </a:xfrm>
        </p:spPr>
        <p:txBody>
          <a:bodyPr/>
          <a:lstStyle/>
          <a:p>
            <a:pPr>
              <a:defRPr/>
            </a:pPr>
            <a:r>
              <a:rPr lang="en-US" dirty="0" smtClean="0"/>
              <a:t>Nova</a:t>
            </a:r>
          </a:p>
        </p:txBody>
      </p:sp>
      <p:pic>
        <p:nvPicPr>
          <p:cNvPr id="112643" name="Picture 3"/>
          <p:cNvPicPr>
            <a:picLocks noGrp="1" noChangeAspect="1" noChangeArrowheads="1"/>
          </p:cNvPicPr>
          <p:nvPr>
            <p:ph idx="1"/>
          </p:nvPr>
        </p:nvPicPr>
        <p:blipFill>
          <a:blip r:embed="rId3" cstate="print"/>
          <a:srcRect/>
          <a:stretch>
            <a:fillRect/>
          </a:stretch>
        </p:blipFill>
        <p:spPr>
          <a:xfrm>
            <a:off x="990600" y="1081088"/>
            <a:ext cx="6858000" cy="5472112"/>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1981200" y="304800"/>
            <a:ext cx="527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sz="4000">
                <a:solidFill>
                  <a:srgbClr val="FFFF00"/>
                </a:solidFill>
                <a:effectLst>
                  <a:outerShdw blurRad="38100" dist="38100" dir="2700000" algn="tl">
                    <a:srgbClr val="000000"/>
                  </a:outerShdw>
                </a:effectLst>
                <a:latin typeface="Tahoma" pitchFamily="34" charset="0"/>
              </a:rPr>
              <a:t>Periodicals</a:t>
            </a:r>
            <a:endParaRPr lang="en-US" sz="4000" b="1">
              <a:latin typeface="Tahoma" pitchFamily="34" charset="0"/>
            </a:endParaRPr>
          </a:p>
        </p:txBody>
      </p:sp>
      <p:sp>
        <p:nvSpPr>
          <p:cNvPr id="238595" name="Rectangle 3"/>
          <p:cNvSpPr>
            <a:spLocks noChangeArrowheads="1"/>
          </p:cNvSpPr>
          <p:nvPr/>
        </p:nvSpPr>
        <p:spPr bwMode="auto">
          <a:xfrm>
            <a:off x="647700" y="1192213"/>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400">
                <a:solidFill>
                  <a:srgbClr val="FFFF00"/>
                </a:solidFill>
                <a:effectLst>
                  <a:outerShdw blurRad="38100" dist="38100" dir="2700000" algn="tl">
                    <a:srgbClr val="000000"/>
                  </a:outerShdw>
                </a:effectLst>
                <a:latin typeface="Tahoma" pitchFamily="34" charset="0"/>
              </a:rPr>
              <a:t> </a:t>
            </a:r>
          </a:p>
          <a:p>
            <a:pPr>
              <a:defRPr/>
            </a:pPr>
            <a:endParaRPr lang="en-US" sz="2000">
              <a:solidFill>
                <a:srgbClr val="FFFF00"/>
              </a:solidFill>
              <a:effectLst>
                <a:outerShdw blurRad="38100" dist="38100" dir="2700000" algn="tl">
                  <a:srgbClr val="000000"/>
                </a:outerShdw>
              </a:effectLst>
              <a:latin typeface="Tahoma" pitchFamily="34" charset="0"/>
            </a:endParaRPr>
          </a:p>
          <a:p>
            <a:pPr>
              <a:defRPr/>
            </a:pPr>
            <a:endParaRPr lang="en-US" sz="2000" b="1">
              <a:latin typeface="Tahoma" pitchFamily="34" charset="0"/>
            </a:endParaRPr>
          </a:p>
        </p:txBody>
      </p:sp>
      <p:pic>
        <p:nvPicPr>
          <p:cNvPr id="99332" name="Picture 4" descr="journal"/>
          <p:cNvPicPr>
            <a:picLocks noChangeAspect="1" noChangeArrowheads="1"/>
          </p:cNvPicPr>
          <p:nvPr/>
        </p:nvPicPr>
        <p:blipFill>
          <a:blip r:embed="rId3" cstate="print"/>
          <a:srcRect/>
          <a:stretch>
            <a:fillRect/>
          </a:stretch>
        </p:blipFill>
        <p:spPr bwMode="auto">
          <a:xfrm>
            <a:off x="1828800" y="1143000"/>
            <a:ext cx="5715000" cy="5105400"/>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848600" cy="1325563"/>
          </a:xfrm>
        </p:spPr>
        <p:txBody>
          <a:bodyPr/>
          <a:lstStyle/>
          <a:p>
            <a:r>
              <a:rPr lang="en-US" sz="3600" b="1" dirty="0" smtClean="0">
                <a:solidFill>
                  <a:srgbClr val="FFFF00"/>
                </a:solidFill>
              </a:rPr>
              <a:t>How do we keep Amateur Radio in Space?</a:t>
            </a:r>
            <a:endParaRPr lang="en-US" sz="3600" b="1" dirty="0">
              <a:solidFill>
                <a:srgbClr val="FFFF00"/>
              </a:solidFill>
            </a:endParaRPr>
          </a:p>
        </p:txBody>
      </p:sp>
      <p:pic>
        <p:nvPicPr>
          <p:cNvPr id="4" name="Content Placeholder 3" descr="CUBESAT2.jpg"/>
          <p:cNvPicPr>
            <a:picLocks noGrp="1" noChangeAspect="1"/>
          </p:cNvPicPr>
          <p:nvPr>
            <p:ph idx="1"/>
          </p:nvPr>
        </p:nvPicPr>
        <p:blipFill>
          <a:blip r:embed="rId3" cstate="print"/>
          <a:stretch>
            <a:fillRect/>
          </a:stretch>
        </p:blipFill>
        <p:spPr>
          <a:xfrm>
            <a:off x="1828800" y="2514600"/>
            <a:ext cx="4800600" cy="3124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dirty="0" smtClean="0"/>
              <a:t>9</a:t>
            </a:r>
            <a:endParaRPr lang="en-US" dirty="0"/>
          </a:p>
        </p:txBody>
      </p:sp>
      <p:sp>
        <p:nvSpPr>
          <p:cNvPr id="403458" name="Rectangle 2"/>
          <p:cNvSpPr>
            <a:spLocks noGrp="1" noChangeArrowheads="1"/>
          </p:cNvSpPr>
          <p:nvPr>
            <p:ph type="title"/>
          </p:nvPr>
        </p:nvSpPr>
        <p:spPr/>
        <p:txBody>
          <a:bodyPr/>
          <a:lstStyle/>
          <a:p>
            <a:r>
              <a:rPr lang="en-US" dirty="0"/>
              <a:t>Background</a:t>
            </a:r>
          </a:p>
        </p:txBody>
      </p:sp>
      <p:sp>
        <p:nvSpPr>
          <p:cNvPr id="403459" name="Rectangle 3"/>
          <p:cNvSpPr>
            <a:spLocks noGrp="1" noChangeArrowheads="1"/>
          </p:cNvSpPr>
          <p:nvPr>
            <p:ph type="body" idx="1"/>
          </p:nvPr>
        </p:nvSpPr>
        <p:spPr/>
        <p:txBody>
          <a:bodyPr/>
          <a:lstStyle/>
          <a:p>
            <a:r>
              <a:rPr lang="en-US" sz="2400" dirty="0"/>
              <a:t>AO-51 was the most popular ham satellite</a:t>
            </a:r>
          </a:p>
          <a:p>
            <a:endParaRPr lang="en-US" sz="2400" dirty="0" smtClean="0"/>
          </a:p>
          <a:p>
            <a:r>
              <a:rPr lang="en-US" sz="2400" dirty="0" smtClean="0"/>
              <a:t>Could </a:t>
            </a:r>
            <a:r>
              <a:rPr lang="en-US" sz="2400" dirty="0"/>
              <a:t>be worked with simple equipment - HT and </a:t>
            </a:r>
            <a:r>
              <a:rPr lang="en-US" sz="2400" dirty="0" smtClean="0"/>
              <a:t>a hand  held antenna</a:t>
            </a:r>
          </a:p>
          <a:p>
            <a:endParaRPr lang="en-US" sz="2400" dirty="0" smtClean="0"/>
          </a:p>
          <a:p>
            <a:r>
              <a:rPr lang="en-US" sz="2400" dirty="0" smtClean="0"/>
              <a:t>Widely </a:t>
            </a:r>
            <a:r>
              <a:rPr lang="en-US" sz="2400" dirty="0"/>
              <a:t>used </a:t>
            </a:r>
            <a:r>
              <a:rPr lang="en-US" sz="2400" dirty="0" smtClean="0"/>
              <a:t>in recruiting, </a:t>
            </a:r>
            <a:r>
              <a:rPr lang="en-US" sz="2400" dirty="0"/>
              <a:t>scouting, educational and demonstration </a:t>
            </a:r>
            <a:r>
              <a:rPr lang="en-US" sz="2400" dirty="0" smtClean="0"/>
              <a:t>events</a:t>
            </a:r>
          </a:p>
          <a:p>
            <a:pPr>
              <a:buNone/>
            </a:pPr>
            <a:endParaRPr lang="en-US" sz="2400" dirty="0"/>
          </a:p>
          <a:p>
            <a:r>
              <a:rPr lang="en-US" sz="2400" dirty="0"/>
              <a:t>Failed in November </a:t>
            </a:r>
            <a:r>
              <a:rPr lang="en-US" sz="2400" dirty="0" smtClean="0"/>
              <a:t>2011</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293E2B6-E44B-4DC6-B2FB-1208CE2E4127}" type="slidenum">
              <a:rPr lang="en-US"/>
              <a:pPr/>
              <a:t>66</a:t>
            </a:fld>
            <a:endParaRPr lang="en-US"/>
          </a:p>
        </p:txBody>
      </p:sp>
      <p:sp>
        <p:nvSpPr>
          <p:cNvPr id="517122" name="Rectangle 2"/>
          <p:cNvSpPr>
            <a:spLocks noGrp="1" noChangeArrowheads="1"/>
          </p:cNvSpPr>
          <p:nvPr>
            <p:ph type="title"/>
          </p:nvPr>
        </p:nvSpPr>
        <p:spPr/>
        <p:txBody>
          <a:bodyPr/>
          <a:lstStyle/>
          <a:p>
            <a:r>
              <a:rPr lang="en-US" dirty="0" smtClean="0"/>
              <a:t>A New Reality</a:t>
            </a:r>
            <a:endParaRPr lang="en-US" dirty="0"/>
          </a:p>
        </p:txBody>
      </p:sp>
      <p:sp>
        <p:nvSpPr>
          <p:cNvPr id="517123" name="Rectangle 3"/>
          <p:cNvSpPr>
            <a:spLocks noGrp="1" noChangeArrowheads="1"/>
          </p:cNvSpPr>
          <p:nvPr>
            <p:ph type="body" idx="1"/>
          </p:nvPr>
        </p:nvSpPr>
        <p:spPr/>
        <p:txBody>
          <a:bodyPr/>
          <a:lstStyle/>
          <a:p>
            <a:r>
              <a:rPr lang="en-US" dirty="0"/>
              <a:t>P3E to GTO - $10M</a:t>
            </a:r>
          </a:p>
          <a:p>
            <a:r>
              <a:rPr lang="en-US" dirty="0"/>
              <a:t>Small Sat to LEO - $3M</a:t>
            </a:r>
          </a:p>
          <a:p>
            <a:r>
              <a:rPr lang="en-US" dirty="0" err="1"/>
              <a:t>ARISSat</a:t>
            </a:r>
            <a:r>
              <a:rPr lang="en-US" dirty="0"/>
              <a:t> to ISS - $1M</a:t>
            </a:r>
          </a:p>
          <a:p>
            <a:r>
              <a:rPr lang="en-US" dirty="0" err="1"/>
              <a:t>MicroSat</a:t>
            </a:r>
            <a:r>
              <a:rPr lang="en-US" dirty="0"/>
              <a:t> to LEO - $500K</a:t>
            </a:r>
          </a:p>
          <a:p>
            <a:r>
              <a:rPr lang="en-US" dirty="0"/>
              <a:t>1U CubeSat to LEO - $100K</a:t>
            </a:r>
          </a:p>
        </p:txBody>
      </p:sp>
      <p:pic>
        <p:nvPicPr>
          <p:cNvPr id="517124" name="Picture 4" descr="http://t1.gstatic.com/images?q=tbn:ANd9GcRovWrB1pmgiF7bhUEHnhFKHCcJqic88UDkSR9SfbXv-cVsebOq"/>
          <p:cNvPicPr>
            <a:picLocks noChangeAspect="1" noChangeArrowheads="1"/>
          </p:cNvPicPr>
          <p:nvPr/>
        </p:nvPicPr>
        <p:blipFill>
          <a:blip r:embed="rId3" cstate="print">
            <a:lum bright="20000" contrast="20000"/>
          </a:blip>
          <a:srcRect/>
          <a:stretch>
            <a:fillRect/>
          </a:stretch>
        </p:blipFill>
        <p:spPr bwMode="auto">
          <a:xfrm>
            <a:off x="6096000" y="1828800"/>
            <a:ext cx="2206625" cy="2982913"/>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4" name="Picture 2" descr="C:\Users\peter\Desktop\fox1 assembly.png"/>
          <p:cNvPicPr>
            <a:picLocks noChangeAspect="1" noChangeArrowheads="1"/>
          </p:cNvPicPr>
          <p:nvPr/>
        </p:nvPicPr>
        <p:blipFill>
          <a:blip r:embed="rId3" cstate="print"/>
          <a:srcRect/>
          <a:stretch>
            <a:fillRect/>
          </a:stretch>
        </p:blipFill>
        <p:spPr bwMode="auto">
          <a:xfrm>
            <a:off x="457200" y="381000"/>
            <a:ext cx="7467600" cy="6096000"/>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772400" cy="838200"/>
          </a:xfrm>
        </p:spPr>
        <p:txBody>
          <a:bodyPr/>
          <a:lstStyle/>
          <a:p>
            <a:r>
              <a:rPr lang="en-US" sz="4000" b="1" dirty="0" smtClean="0">
                <a:solidFill>
                  <a:srgbClr val="FFFF00"/>
                </a:solidFill>
              </a:rPr>
              <a:t> More Satellites on the way</a:t>
            </a:r>
            <a:endParaRPr lang="en-US" sz="4000" b="1" dirty="0">
              <a:solidFill>
                <a:srgbClr val="FFFF00"/>
              </a:solidFill>
            </a:endParaRPr>
          </a:p>
        </p:txBody>
      </p:sp>
      <p:sp>
        <p:nvSpPr>
          <p:cNvPr id="9" name="TextBox 8"/>
          <p:cNvSpPr txBox="1"/>
          <p:nvPr/>
        </p:nvSpPr>
        <p:spPr>
          <a:xfrm>
            <a:off x="1066800" y="2133600"/>
            <a:ext cx="7162800" cy="4401205"/>
          </a:xfrm>
          <a:prstGeom prst="rect">
            <a:avLst/>
          </a:prstGeom>
          <a:noFill/>
        </p:spPr>
        <p:txBody>
          <a:bodyPr wrap="square" rtlCol="0">
            <a:spAutoFit/>
          </a:bodyPr>
          <a:lstStyle/>
          <a:p>
            <a:r>
              <a:rPr lang="en-US" sz="4000" b="1" dirty="0" smtClean="0">
                <a:solidFill>
                  <a:srgbClr val="FFFF00"/>
                </a:solidFill>
              </a:rPr>
              <a:t>FUNcube-1</a:t>
            </a:r>
          </a:p>
          <a:p>
            <a:r>
              <a:rPr lang="en-US" sz="4000" b="1" dirty="0" smtClean="0">
                <a:solidFill>
                  <a:srgbClr val="FFFF00"/>
                </a:solidFill>
              </a:rPr>
              <a:t>Delfi-n3Xt</a:t>
            </a:r>
          </a:p>
          <a:p>
            <a:r>
              <a:rPr lang="en-US" sz="4000" b="1" dirty="0" smtClean="0">
                <a:solidFill>
                  <a:srgbClr val="FFFF00"/>
                </a:solidFill>
              </a:rPr>
              <a:t>Ukube-1</a:t>
            </a:r>
          </a:p>
          <a:p>
            <a:r>
              <a:rPr lang="en-US" sz="4000" b="1" dirty="0" smtClean="0">
                <a:solidFill>
                  <a:srgbClr val="FFFF00"/>
                </a:solidFill>
              </a:rPr>
              <a:t>Triton-1</a:t>
            </a:r>
          </a:p>
          <a:p>
            <a:r>
              <a:rPr lang="en-US" sz="4000" b="1" dirty="0" smtClean="0">
                <a:solidFill>
                  <a:srgbClr val="FFFF00"/>
                </a:solidFill>
              </a:rPr>
              <a:t>Triton-2</a:t>
            </a:r>
          </a:p>
          <a:p>
            <a:r>
              <a:rPr lang="en-US" sz="4000" b="1" dirty="0" smtClean="0">
                <a:solidFill>
                  <a:srgbClr val="FFFF00"/>
                </a:solidFill>
              </a:rPr>
              <a:t>Fox-1</a:t>
            </a:r>
          </a:p>
          <a:p>
            <a:r>
              <a:rPr lang="en-US" sz="4000" b="1" dirty="0" smtClean="0">
                <a:solidFill>
                  <a:srgbClr val="FFFF00"/>
                </a:solidFill>
              </a:rPr>
              <a:t>RadFXSat</a:t>
            </a:r>
          </a:p>
        </p:txBody>
      </p:sp>
      <p:pic>
        <p:nvPicPr>
          <p:cNvPr id="6" name="Picture 5" descr="cubesat4.jpg"/>
          <p:cNvPicPr>
            <a:picLocks noChangeAspect="1"/>
          </p:cNvPicPr>
          <p:nvPr/>
        </p:nvPicPr>
        <p:blipFill>
          <a:blip r:embed="rId3" cstate="print"/>
          <a:stretch>
            <a:fillRect/>
          </a:stretch>
        </p:blipFill>
        <p:spPr>
          <a:xfrm>
            <a:off x="4419600" y="1905000"/>
            <a:ext cx="4267200" cy="4267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09600" y="609600"/>
            <a:ext cx="7772400" cy="5638800"/>
          </a:xfrm>
        </p:spPr>
        <p:txBody>
          <a:bodyPr>
            <a:normAutofit fontScale="90000"/>
          </a:bodyPr>
          <a:lstStyle/>
          <a:p>
            <a:pPr>
              <a:defRPr/>
            </a:pPr>
            <a:r>
              <a:rPr lang="en-US" sz="3200" b="1" dirty="0" smtClean="0"/>
              <a:t/>
            </a:r>
            <a:br>
              <a:rPr lang="en-US" sz="3200" b="1" dirty="0" smtClean="0"/>
            </a:br>
            <a:r>
              <a:rPr lang="en-US" sz="3200" b="1" dirty="0" smtClean="0"/>
              <a:t>Get started right now!</a:t>
            </a:r>
            <a:br>
              <a:rPr lang="en-US" sz="3200" b="1" dirty="0" smtClean="0"/>
            </a:br>
            <a:r>
              <a:rPr lang="en-US" sz="3200" b="1" dirty="0" smtClean="0"/>
              <a:t/>
            </a:r>
            <a:br>
              <a:rPr lang="en-US" sz="3200" b="1" dirty="0" smtClean="0"/>
            </a:br>
            <a:r>
              <a:rPr lang="en-US" sz="3200" b="1" dirty="0" smtClean="0">
                <a:hlinkClick r:id="rId3"/>
              </a:rPr>
              <a:t>WWW.AMSAT.ORG</a:t>
            </a:r>
            <a:r>
              <a:rPr lang="en-US" sz="3200" b="1" dirty="0" smtClean="0"/>
              <a:t> </a:t>
            </a:r>
            <a:br>
              <a:rPr lang="en-US" sz="3200" b="1" dirty="0" smtClean="0"/>
            </a:br>
            <a:r>
              <a:rPr lang="en-US" sz="3200" b="1" dirty="0" smtClean="0"/>
              <a:t>AMSAT-BB</a:t>
            </a:r>
            <a:br>
              <a:rPr lang="en-US" sz="3200" b="1" dirty="0" smtClean="0"/>
            </a:br>
            <a:r>
              <a:rPr lang="en-US" sz="3200" b="1" dirty="0" smtClean="0"/>
              <a:t/>
            </a:r>
            <a:br>
              <a:rPr lang="en-US" sz="3200" b="1" dirty="0" smtClean="0"/>
            </a:br>
            <a:r>
              <a:rPr lang="en-US" sz="3200" b="1" dirty="0" smtClean="0"/>
              <a:t>The new AMSAT Web Site has it all!</a:t>
            </a:r>
            <a:br>
              <a:rPr lang="en-US" sz="3200" b="1" dirty="0" smtClean="0"/>
            </a:br>
            <a:r>
              <a:rPr lang="en-US" sz="3200" b="1" dirty="0" smtClean="0"/>
              <a:t/>
            </a:r>
            <a:br>
              <a:rPr lang="en-US" sz="3200" b="1" dirty="0" smtClean="0"/>
            </a:br>
            <a:r>
              <a:rPr lang="en-US" sz="3200" b="1" dirty="0" smtClean="0"/>
              <a:t>Join AMSAT</a:t>
            </a:r>
            <a:br>
              <a:rPr lang="en-US" sz="3200" b="1" dirty="0" smtClean="0"/>
            </a:br>
            <a:r>
              <a:rPr lang="en-US" sz="3200" b="1" dirty="0" smtClean="0"/>
              <a:t>Buy Getting Started books</a:t>
            </a:r>
            <a:br>
              <a:rPr lang="en-US" sz="3200" b="1" dirty="0" smtClean="0"/>
            </a:br>
            <a:r>
              <a:rPr lang="en-US" sz="3200" b="1" dirty="0" smtClean="0"/>
              <a:t>Use Satellite positioning tools online</a:t>
            </a:r>
            <a:br>
              <a:rPr lang="en-US" sz="3200" b="1" dirty="0" smtClean="0"/>
            </a:br>
            <a:r>
              <a:rPr lang="en-US" sz="3200" b="1" dirty="0" smtClean="0"/>
              <a:t>Easy Satellite status &amp; Frequency charts</a:t>
            </a:r>
            <a:br>
              <a:rPr lang="en-US" sz="3200" b="1" dirty="0" smtClean="0"/>
            </a:br>
            <a:r>
              <a:rPr lang="en-US" sz="3200" b="1" dirty="0" smtClean="0"/>
              <a:t/>
            </a:r>
            <a:br>
              <a:rPr lang="en-US" sz="3200" b="1" dirty="0" smtClean="0"/>
            </a:br>
            <a:endParaRPr lang="en-US" sz="3200" b="1"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905000"/>
            <a:ext cx="5495140" cy="4038600"/>
          </a:xfrm>
          <a:prstGeom prst="rect">
            <a:avLst/>
          </a:prstGeom>
        </p:spPr>
      </p:pic>
    </p:spTree>
    <p:extLst>
      <p:ext uri="{BB962C8B-B14F-4D97-AF65-F5344CB8AC3E}">
        <p14:creationId xmlns:p14="http://schemas.microsoft.com/office/powerpoint/2010/main" val="7971907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0" y="533400"/>
            <a:ext cx="8342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sz="4000" dirty="0">
                <a:solidFill>
                  <a:srgbClr val="FFFF00"/>
                </a:solidFill>
                <a:effectLst>
                  <a:outerShdw blurRad="38100" dist="38100" dir="2700000" algn="tl">
                    <a:srgbClr val="000000"/>
                  </a:outerShdw>
                </a:effectLst>
                <a:latin typeface="Tahoma" pitchFamily="34" charset="0"/>
              </a:rPr>
              <a:t>Books for Specific Satellite Types</a:t>
            </a:r>
            <a:endParaRPr lang="en-US" sz="4000" b="1" dirty="0">
              <a:latin typeface="Tahoma" pitchFamily="34" charset="0"/>
            </a:endParaRPr>
          </a:p>
        </p:txBody>
      </p:sp>
      <p:sp>
        <p:nvSpPr>
          <p:cNvPr id="70659" name="Rectangle 3"/>
          <p:cNvSpPr>
            <a:spLocks noChangeArrowheads="1"/>
          </p:cNvSpPr>
          <p:nvPr/>
        </p:nvSpPr>
        <p:spPr bwMode="auto">
          <a:xfrm>
            <a:off x="2041525" y="2109788"/>
            <a:ext cx="4821238" cy="366712"/>
          </a:xfrm>
          <a:prstGeom prst="rect">
            <a:avLst/>
          </a:prstGeom>
          <a:noFill/>
          <a:ln w="9525">
            <a:noFill/>
            <a:miter lim="800000"/>
            <a:headEnd/>
            <a:tailEnd/>
          </a:ln>
          <a:effectLst/>
        </p:spPr>
        <p:txBody>
          <a:bodyPr wrap="none" anchor="ctr"/>
          <a:lstStyle/>
          <a:p>
            <a:endParaRPr lang="en-US" dirty="0"/>
          </a:p>
        </p:txBody>
      </p:sp>
      <p:pic>
        <p:nvPicPr>
          <p:cNvPr id="70660" name="Picture 6" descr="2006GSa"/>
          <p:cNvPicPr>
            <a:picLocks noChangeAspect="1" noChangeArrowheads="1"/>
          </p:cNvPicPr>
          <p:nvPr/>
        </p:nvPicPr>
        <p:blipFill>
          <a:blip r:embed="rId3" cstate="print"/>
          <a:srcRect/>
          <a:stretch>
            <a:fillRect/>
          </a:stretch>
        </p:blipFill>
        <p:spPr bwMode="auto">
          <a:xfrm>
            <a:off x="381000" y="1295400"/>
            <a:ext cx="2247900" cy="2928938"/>
          </a:xfrm>
          <a:prstGeom prst="rect">
            <a:avLst/>
          </a:prstGeom>
          <a:noFill/>
          <a:ln w="9525">
            <a:noFill/>
            <a:miter lim="800000"/>
            <a:headEnd/>
            <a:tailEnd/>
          </a:ln>
        </p:spPr>
      </p:pic>
      <p:pic>
        <p:nvPicPr>
          <p:cNvPr id="70661" name="Picture 7" descr="sat freq guide"/>
          <p:cNvPicPr>
            <a:picLocks noChangeAspect="1" noChangeArrowheads="1"/>
          </p:cNvPicPr>
          <p:nvPr/>
        </p:nvPicPr>
        <p:blipFill>
          <a:blip r:embed="rId4" cstate="print"/>
          <a:srcRect/>
          <a:stretch>
            <a:fillRect/>
          </a:stretch>
        </p:blipFill>
        <p:spPr bwMode="auto">
          <a:xfrm>
            <a:off x="3733800" y="1371600"/>
            <a:ext cx="3505200" cy="2527300"/>
          </a:xfrm>
          <a:prstGeom prst="rect">
            <a:avLst/>
          </a:prstGeom>
          <a:noFill/>
          <a:ln w="9525">
            <a:noFill/>
            <a:miter lim="800000"/>
            <a:headEnd/>
            <a:tailEnd/>
          </a:ln>
        </p:spPr>
      </p:pic>
      <p:pic>
        <p:nvPicPr>
          <p:cNvPr id="70662" name="Picture 8" descr="satpc32"/>
          <p:cNvPicPr>
            <a:picLocks noChangeAspect="1" noChangeArrowheads="1"/>
          </p:cNvPicPr>
          <p:nvPr/>
        </p:nvPicPr>
        <p:blipFill>
          <a:blip r:embed="rId5" cstate="print"/>
          <a:srcRect/>
          <a:stretch>
            <a:fillRect/>
          </a:stretch>
        </p:blipFill>
        <p:spPr bwMode="auto">
          <a:xfrm>
            <a:off x="6781800" y="4800600"/>
            <a:ext cx="1981200" cy="1600200"/>
          </a:xfrm>
          <a:prstGeom prst="rect">
            <a:avLst/>
          </a:prstGeom>
          <a:noFill/>
          <a:ln w="9525">
            <a:noFill/>
            <a:miter lim="800000"/>
            <a:headEnd/>
            <a:tailEnd/>
          </a:ln>
        </p:spPr>
      </p:pic>
      <p:sp>
        <p:nvSpPr>
          <p:cNvPr id="70663" name="Text Box 9"/>
          <p:cNvSpPr txBox="1">
            <a:spLocks noChangeArrowheads="1"/>
          </p:cNvSpPr>
          <p:nvPr/>
        </p:nvSpPr>
        <p:spPr bwMode="auto">
          <a:xfrm>
            <a:off x="3924300" y="4030859"/>
            <a:ext cx="3124200"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FFFF00"/>
                </a:solidFill>
              </a:rPr>
              <a:t>Satellite frequency </a:t>
            </a:r>
            <a:r>
              <a:rPr lang="en-US" sz="2000" b="1" dirty="0">
                <a:solidFill>
                  <a:srgbClr val="FFFF00"/>
                </a:solidFill>
              </a:rPr>
              <a:t>guide</a:t>
            </a:r>
          </a:p>
        </p:txBody>
      </p:sp>
      <p:sp>
        <p:nvSpPr>
          <p:cNvPr id="70664" name="Text Box 10"/>
          <p:cNvSpPr txBox="1">
            <a:spLocks noChangeArrowheads="1"/>
          </p:cNvSpPr>
          <p:nvPr/>
        </p:nvSpPr>
        <p:spPr bwMode="auto">
          <a:xfrm>
            <a:off x="746125" y="4495800"/>
            <a:ext cx="2225675" cy="396875"/>
          </a:xfrm>
          <a:prstGeom prst="rect">
            <a:avLst/>
          </a:prstGeom>
          <a:noFill/>
          <a:ln w="9525">
            <a:noFill/>
            <a:miter lim="800000"/>
            <a:headEnd/>
            <a:tailEnd/>
          </a:ln>
          <a:effectLst/>
        </p:spPr>
        <p:txBody>
          <a:bodyPr>
            <a:spAutoFit/>
          </a:bodyPr>
          <a:lstStyle/>
          <a:p>
            <a:r>
              <a:rPr lang="en-US" sz="2000" b="1" dirty="0">
                <a:solidFill>
                  <a:srgbClr val="FFFF00"/>
                </a:solidFill>
              </a:rPr>
              <a:t>Getting started</a:t>
            </a:r>
          </a:p>
        </p:txBody>
      </p:sp>
      <p:sp>
        <p:nvSpPr>
          <p:cNvPr id="70665" name="Text Box 11"/>
          <p:cNvSpPr txBox="1">
            <a:spLocks noChangeArrowheads="1"/>
          </p:cNvSpPr>
          <p:nvPr/>
        </p:nvSpPr>
        <p:spPr bwMode="auto">
          <a:xfrm>
            <a:off x="4572000" y="5486400"/>
            <a:ext cx="1752600" cy="457200"/>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FFFF00"/>
                </a:solidFill>
              </a:rPr>
              <a:t>SatPC32</a:t>
            </a:r>
            <a:endParaRPr lang="en-US" sz="2400" b="1" dirty="0">
              <a:solidFill>
                <a:srgbClr val="FFFF00"/>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clapping9yn"/>
          <p:cNvPicPr>
            <a:picLocks noChangeAspect="1" noChangeArrowheads="1" noCrop="1"/>
          </p:cNvPicPr>
          <p:nvPr/>
        </p:nvPicPr>
        <p:blipFill>
          <a:blip r:embed="rId3" cstate="print"/>
          <a:srcRect/>
          <a:stretch>
            <a:fillRect/>
          </a:stretch>
        </p:blipFill>
        <p:spPr bwMode="auto">
          <a:xfrm>
            <a:off x="1524000" y="838200"/>
            <a:ext cx="5791200" cy="5334000"/>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533400" y="0"/>
            <a:ext cx="6934200" cy="16002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800" b="1" smtClean="0">
                <a:solidFill>
                  <a:srgbClr val="FFFF00"/>
                </a:solidFill>
              </a:rPr>
              <a:t>Questions?</a:t>
            </a:r>
          </a:p>
        </p:txBody>
      </p:sp>
      <p:pic>
        <p:nvPicPr>
          <p:cNvPr id="20483" name="Picture 3" descr="isee3"/>
          <p:cNvPicPr>
            <a:picLocks noChangeAspect="1" noChangeArrowheads="1"/>
          </p:cNvPicPr>
          <p:nvPr/>
        </p:nvPicPr>
        <p:blipFill>
          <a:blip r:embed="rId3" cstate="print"/>
          <a:srcRect/>
          <a:stretch>
            <a:fillRect/>
          </a:stretch>
        </p:blipFill>
        <p:spPr bwMode="auto">
          <a:xfrm>
            <a:off x="1828800" y="1524000"/>
            <a:ext cx="4981575" cy="5105400"/>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81896"/>
            <a:ext cx="962024" cy="106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Tree>
    <p:extLst>
      <p:ext uri="{BB962C8B-B14F-4D97-AF65-F5344CB8AC3E}">
        <p14:creationId xmlns:p14="http://schemas.microsoft.com/office/powerpoint/2010/main" val="41778408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spTree>
    <p:extLst>
      <p:ext uri="{BB962C8B-B14F-4D97-AF65-F5344CB8AC3E}">
        <p14:creationId xmlns:p14="http://schemas.microsoft.com/office/powerpoint/2010/main" val="2983106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OSCAR1">
            <a:hlinkClick r:id="rId3" action="ppaction://hlinkfile"/>
          </p:cNvPr>
          <p:cNvPicPr>
            <a:picLocks noChangeAspect="1" noChangeArrowheads="1"/>
          </p:cNvPicPr>
          <p:nvPr/>
        </p:nvPicPr>
        <p:blipFill>
          <a:blip r:embed="rId4" cstate="print"/>
          <a:srcRect/>
          <a:stretch>
            <a:fillRect/>
          </a:stretch>
        </p:blipFill>
        <p:spPr bwMode="auto">
          <a:xfrm>
            <a:off x="457200" y="1447800"/>
            <a:ext cx="7239000" cy="5029200"/>
          </a:xfrm>
          <a:prstGeom prst="rect">
            <a:avLst/>
          </a:prstGeom>
          <a:noFill/>
          <a:ln w="9525">
            <a:noFill/>
            <a:miter lim="800000"/>
            <a:headEnd/>
            <a:tailEnd/>
          </a:ln>
        </p:spPr>
      </p:pic>
      <p:sp>
        <p:nvSpPr>
          <p:cNvPr id="37891" name="Text Box 6"/>
          <p:cNvSpPr txBox="1">
            <a:spLocks noChangeArrowheads="1"/>
          </p:cNvSpPr>
          <p:nvPr/>
        </p:nvSpPr>
        <p:spPr bwMode="auto">
          <a:xfrm>
            <a:off x="609600" y="381000"/>
            <a:ext cx="7086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FFFF00"/>
                </a:solidFill>
              </a:rPr>
              <a:t>                   OSCAR 1</a:t>
            </a:r>
          </a:p>
        </p:txBody>
      </p:sp>
      <p:sp>
        <p:nvSpPr>
          <p:cNvPr id="37895" name="Text Box 12">
            <a:hlinkClick r:id="rId5" action="ppaction://hlinkfile"/>
          </p:cNvPr>
          <p:cNvSpPr txBox="1">
            <a:spLocks noChangeArrowheads="1"/>
          </p:cNvSpPr>
          <p:nvPr/>
        </p:nvSpPr>
        <p:spPr bwMode="auto">
          <a:xfrm>
            <a:off x="8382000" y="5726668"/>
            <a:ext cx="381000" cy="369332"/>
          </a:xfrm>
          <a:prstGeom prst="rect">
            <a:avLst/>
          </a:prstGeom>
          <a:noFill/>
          <a:ln w="9525">
            <a:noFill/>
            <a:miter lim="800000"/>
            <a:headEnd/>
            <a:tailEnd/>
          </a:ln>
          <a:effectLst/>
        </p:spPr>
        <p:txBody>
          <a:bodyPr wrap="square">
            <a:spAutoFit/>
          </a:bodyPr>
          <a:lstStyle/>
          <a:p>
            <a:pPr>
              <a:spcBef>
                <a:spcPct val="50000"/>
              </a:spcBef>
            </a:pPr>
            <a:r>
              <a:rPr lang="en-US" b="1" dirty="0" smtClean="0">
                <a:solidFill>
                  <a:srgbClr val="FFFF00"/>
                </a:solidFill>
              </a:rPr>
              <a:t>o</a:t>
            </a:r>
            <a:endParaRPr lang="en-US"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52400"/>
            <a:ext cx="936355" cy="10403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12700"/>
            <a:ext cx="9093200" cy="6832600"/>
          </a:xfrm>
          <a:prstGeom prst="rect">
            <a:avLst/>
          </a:prstGeom>
        </p:spPr>
      </p:pic>
    </p:spTree>
    <p:extLst>
      <p:ext uri="{BB962C8B-B14F-4D97-AF65-F5344CB8AC3E}">
        <p14:creationId xmlns:p14="http://schemas.microsoft.com/office/powerpoint/2010/main" val="192408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TotalTime>
  <Words>1567</Words>
  <Application>Microsoft Office PowerPoint</Application>
  <PresentationFormat>On-screen Show (4:3)</PresentationFormat>
  <Paragraphs>379</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Radios etc.</vt:lpstr>
      <vt:lpstr>ANTENNAS</vt:lpstr>
      <vt:lpstr>PLAN FOR SUCCESS</vt:lpstr>
      <vt:lpstr>PowerPoint Presentation</vt:lpstr>
      <vt:lpstr>SO-50</vt:lpstr>
      <vt:lpstr>Satellite Orbits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Prepare for A Successful  SO-50 Pass</vt:lpstr>
      <vt:lpstr>Making Contacts</vt:lpstr>
      <vt:lpstr>Satellite Contact</vt:lpstr>
      <vt:lpstr>WHAT WENT WRONG?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Telemetry</vt:lpstr>
      <vt:lpstr>Telemetry</vt:lpstr>
      <vt:lpstr>Telemetry</vt:lpstr>
      <vt:lpstr>Telemetry</vt:lpstr>
      <vt:lpstr>Telemetry</vt:lpstr>
      <vt:lpstr>Telemetry</vt:lpstr>
      <vt:lpstr>Telemetry</vt:lpstr>
      <vt:lpstr>Telemetry</vt:lpstr>
      <vt:lpstr>Telemetry</vt:lpstr>
      <vt:lpstr>Telemetry</vt:lpstr>
      <vt:lpstr>Telemetry</vt:lpstr>
      <vt:lpstr>PowerPoint Presentation</vt:lpstr>
      <vt:lpstr>PowerPoint Presentation</vt:lpstr>
      <vt:lpstr>Amateur Satellite Resources </vt:lpstr>
      <vt:lpstr>PowerPoint Presentation</vt:lpstr>
      <vt:lpstr>PowerPoint Presentation</vt:lpstr>
      <vt:lpstr>SatPC32 software</vt:lpstr>
      <vt:lpstr>Nova</vt:lpstr>
      <vt:lpstr>PowerPoint Presentation</vt:lpstr>
      <vt:lpstr>How do we keep Amateur Radio in Space?</vt:lpstr>
      <vt:lpstr>Background</vt:lpstr>
      <vt:lpstr>A New Reality</vt:lpstr>
      <vt:lpstr>PowerPoint Presentation</vt:lpstr>
      <vt:lpstr> More Satellites on the way</vt:lpstr>
      <vt:lpstr> Get started right now!  WWW.AMSAT.ORG  AMSAT-BB  The new AMSAT Web Site has it all!  Join AMSAT Buy Getting Started books Use Satellite positioning tools online Easy Satellite status &amp; Frequency charts  </vt:lpstr>
      <vt:lpstr>PowerPoint Presentation</vt:lpstr>
      <vt:lpstr>PowerPoint Presentation</vt:lpstr>
      <vt:lpstr>Questions?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Portanova W2JV;Patrick Stoddard WD9EWK/VA7EWK</dc:creator>
  <cp:lastModifiedBy>Patrick Stoddard</cp:lastModifiedBy>
  <cp:revision>55</cp:revision>
  <dcterms:created xsi:type="dcterms:W3CDTF">2014-05-28T12:43:16Z</dcterms:created>
  <dcterms:modified xsi:type="dcterms:W3CDTF">2014-06-09T07:14:46Z</dcterms:modified>
</cp:coreProperties>
</file>