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handoutMasterIdLst>
    <p:handoutMasterId r:id="rId62"/>
  </p:handoutMasterIdLst>
  <p:sldIdLst>
    <p:sldId id="258" r:id="rId2"/>
    <p:sldId id="257" r:id="rId3"/>
    <p:sldId id="271" r:id="rId4"/>
    <p:sldId id="259" r:id="rId5"/>
    <p:sldId id="272" r:id="rId6"/>
    <p:sldId id="260" r:id="rId7"/>
    <p:sldId id="270" r:id="rId8"/>
    <p:sldId id="263" r:id="rId9"/>
    <p:sldId id="268" r:id="rId10"/>
    <p:sldId id="264" r:id="rId11"/>
    <p:sldId id="269" r:id="rId12"/>
    <p:sldId id="265" r:id="rId13"/>
    <p:sldId id="273" r:id="rId14"/>
    <p:sldId id="274" r:id="rId15"/>
    <p:sldId id="266" r:id="rId16"/>
    <p:sldId id="267" r:id="rId17"/>
    <p:sldId id="261" r:id="rId18"/>
    <p:sldId id="262" r:id="rId19"/>
    <p:sldId id="275" r:id="rId20"/>
    <p:sldId id="276" r:id="rId21"/>
    <p:sldId id="280" r:id="rId22"/>
    <p:sldId id="277" r:id="rId23"/>
    <p:sldId id="278" r:id="rId24"/>
    <p:sldId id="279" r:id="rId25"/>
    <p:sldId id="281" r:id="rId26"/>
    <p:sldId id="282" r:id="rId27"/>
    <p:sldId id="283" r:id="rId28"/>
    <p:sldId id="284" r:id="rId29"/>
    <p:sldId id="285" r:id="rId30"/>
    <p:sldId id="286" r:id="rId31"/>
    <p:sldId id="288" r:id="rId32"/>
    <p:sldId id="289" r:id="rId33"/>
    <p:sldId id="291" r:id="rId34"/>
    <p:sldId id="290" r:id="rId35"/>
    <p:sldId id="294" r:id="rId36"/>
    <p:sldId id="292" r:id="rId37"/>
    <p:sldId id="293" r:id="rId38"/>
    <p:sldId id="295" r:id="rId39"/>
    <p:sldId id="296" r:id="rId40"/>
    <p:sldId id="297" r:id="rId41"/>
    <p:sldId id="298" r:id="rId42"/>
    <p:sldId id="299" r:id="rId43"/>
    <p:sldId id="313" r:id="rId44"/>
    <p:sldId id="314" r:id="rId45"/>
    <p:sldId id="316" r:id="rId46"/>
    <p:sldId id="300" r:id="rId47"/>
    <p:sldId id="301" r:id="rId48"/>
    <p:sldId id="302" r:id="rId49"/>
    <p:sldId id="303" r:id="rId50"/>
    <p:sldId id="304" r:id="rId51"/>
    <p:sldId id="305" r:id="rId52"/>
    <p:sldId id="308" r:id="rId53"/>
    <p:sldId id="309" r:id="rId54"/>
    <p:sldId id="310" r:id="rId55"/>
    <p:sldId id="306" r:id="rId56"/>
    <p:sldId id="307" r:id="rId57"/>
    <p:sldId id="311" r:id="rId58"/>
    <p:sldId id="312" r:id="rId59"/>
    <p:sldId id="31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Spier" initials="JS" lastIdx="0" clrIdx="0">
    <p:extLst>
      <p:ext uri="{19B8F6BF-5375-455C-9EA6-DF929625EA0E}">
        <p15:presenceInfo xmlns:p15="http://schemas.microsoft.com/office/powerpoint/2012/main" userId="8ed1b0de146296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DB081-59A5-4307-B75D-A1B00B2A7D17}" type="datetimeFigureOut">
              <a:rPr lang="en-US" smtClean="0"/>
              <a:t>7/17/2014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7D86FA-D8E9-4173-85AE-0B786AFE439B}" type="slidenum">
              <a:rPr lang="en-US" smtClean="0"/>
              <a:t>‹#›</a:t>
            </a:fld>
            <a:endParaRPr lang="en-US" dirty="0"/>
          </a:p>
        </p:txBody>
      </p:sp>
    </p:spTree>
    <p:extLst>
      <p:ext uri="{BB962C8B-B14F-4D97-AF65-F5344CB8AC3E}">
        <p14:creationId xmlns:p14="http://schemas.microsoft.com/office/powerpoint/2010/main" val="1532588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6E47E-225E-4602-8D22-20C49DCFE464}" type="datetimeFigureOut">
              <a:rPr lang="en-US" smtClean="0"/>
              <a:t>7/17/2014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F78DA-07B0-4D3B-B68C-1D7E5680A9C4}" type="slidenum">
              <a:rPr lang="en-US" smtClean="0"/>
              <a:t>‹#›</a:t>
            </a:fld>
            <a:endParaRPr lang="en-US" dirty="0"/>
          </a:p>
        </p:txBody>
      </p:sp>
    </p:spTree>
    <p:extLst>
      <p:ext uri="{BB962C8B-B14F-4D97-AF65-F5344CB8AC3E}">
        <p14:creationId xmlns:p14="http://schemas.microsoft.com/office/powerpoint/2010/main" val="289710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F78DA-07B0-4D3B-B68C-1D7E5680A9C4}" type="slidenum">
              <a:rPr lang="en-US" smtClean="0"/>
              <a:t>2</a:t>
            </a:fld>
            <a:endParaRPr lang="en-US" dirty="0"/>
          </a:p>
        </p:txBody>
      </p:sp>
    </p:spTree>
    <p:extLst>
      <p:ext uri="{BB962C8B-B14F-4D97-AF65-F5344CB8AC3E}">
        <p14:creationId xmlns:p14="http://schemas.microsoft.com/office/powerpoint/2010/main" val="1868918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F78DA-07B0-4D3B-B68C-1D7E5680A9C4}" type="slidenum">
              <a:rPr lang="en-US" smtClean="0"/>
              <a:t>3</a:t>
            </a:fld>
            <a:endParaRPr lang="en-US" dirty="0"/>
          </a:p>
        </p:txBody>
      </p:sp>
    </p:spTree>
    <p:extLst>
      <p:ext uri="{BB962C8B-B14F-4D97-AF65-F5344CB8AC3E}">
        <p14:creationId xmlns:p14="http://schemas.microsoft.com/office/powerpoint/2010/main" val="116710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5"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157361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5"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868107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5"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112742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5"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347883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5"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264288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6"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52285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8"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1557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4"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67293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3"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260862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6"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16715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fld id="{B32C1FF1-2A32-4DDA-A43E-4831282FE272}" type="datetimeFigureOut">
              <a:rPr lang="en-US" smtClean="0"/>
              <a:t>7/17/2014</a:t>
            </a:fld>
            <a:endParaRPr lang="en-US" dirty="0"/>
          </a:p>
        </p:txBody>
      </p:sp>
      <p:sp>
        <p:nvSpPr>
          <p:cNvPr id="6" name="Rectangle 3"/>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173766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09600" y="6400801"/>
            <a:ext cx="2844800" cy="455613"/>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000">
                <a:latin typeface="Arial" charset="0"/>
                <a:ea typeface="+mn-ea"/>
                <a:cs typeface="+mn-cs"/>
              </a:defRPr>
            </a:lvl1pPr>
          </a:lstStyle>
          <a:p>
            <a:fld id="{B32C1FF1-2A32-4DDA-A43E-4831282FE272}" type="datetimeFigureOut">
              <a:rPr lang="en-US" smtClean="0"/>
              <a:t>7/17/2014</a:t>
            </a:fld>
            <a:endParaRPr lang="en-US" dirty="0"/>
          </a:p>
        </p:txBody>
      </p:sp>
      <p:sp>
        <p:nvSpPr>
          <p:cNvPr id="1027" name="Rectangle 3"/>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a:latin typeface="Times New Roman" charset="0"/>
                <a:ea typeface="+mn-ea"/>
                <a:cs typeface="+mn-cs"/>
              </a:defRPr>
            </a:lvl1pPr>
          </a:lstStyle>
          <a:p>
            <a:endParaRPr lang="en-US" dirty="0"/>
          </a:p>
        </p:txBody>
      </p:sp>
      <p:sp>
        <p:nvSpPr>
          <p:cNvPr id="1028" name="Rectangle 5"/>
          <p:cNvSpPr>
            <a:spLocks noChangeArrowheads="1"/>
          </p:cNvSpPr>
          <p:nvPr/>
        </p:nvSpPr>
        <p:spPr bwMode="auto">
          <a:xfrm>
            <a:off x="0" y="1428751"/>
            <a:ext cx="12177184" cy="74613"/>
          </a:xfrm>
          <a:prstGeom prst="rect">
            <a:avLst/>
          </a:prstGeom>
          <a:gradFill rotWithShape="0">
            <a:gsLst>
              <a:gs pos="0">
                <a:srgbClr val="00007F"/>
              </a:gs>
              <a:gs pos="50000">
                <a:srgbClr val="0000FF"/>
              </a:gs>
              <a:gs pos="100000">
                <a:srgbClr val="00007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sz="1200" dirty="0"/>
          </a:p>
        </p:txBody>
      </p:sp>
      <p:sp>
        <p:nvSpPr>
          <p:cNvPr id="1029" name="Rectangle 6"/>
          <p:cNvSpPr>
            <a:spLocks noChangeArrowheads="1"/>
          </p:cNvSpPr>
          <p:nvPr/>
        </p:nvSpPr>
        <p:spPr bwMode="auto">
          <a:xfrm>
            <a:off x="0" y="1524000"/>
            <a:ext cx="12177184" cy="381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endParaRPr lang="en-US" altLang="en-US" sz="1200" dirty="0"/>
          </a:p>
        </p:txBody>
      </p:sp>
      <p:sp>
        <p:nvSpPr>
          <p:cNvPr id="1030" name="Rectangle 7"/>
          <p:cNvSpPr>
            <a:spLocks noGrp="1" noChangeArrowheads="1"/>
          </p:cNvSpPr>
          <p:nvPr>
            <p:ph type="title"/>
          </p:nvPr>
        </p:nvSpPr>
        <p:spPr bwMode="auto">
          <a:xfrm>
            <a:off x="1727200" y="228600"/>
            <a:ext cx="833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1" compatLnSpc="1">
            <a:prstTxWarp prst="textNoShape">
              <a:avLst/>
            </a:prstTxWarp>
          </a:bodyPr>
          <a:lstStyle/>
          <a:p>
            <a:pPr lvl="0"/>
            <a:r>
              <a:rPr lang="en-US" altLang="en-US" smtClean="0"/>
              <a:t>Click to edit Master title style</a:t>
            </a:r>
          </a:p>
        </p:txBody>
      </p:sp>
      <p:sp>
        <p:nvSpPr>
          <p:cNvPr id="1031" name="Rectangle 8"/>
          <p:cNvSpPr>
            <a:spLocks noGrp="1" noChangeArrowheads="1"/>
          </p:cNvSpPr>
          <p:nvPr>
            <p:ph type="body" idx="1"/>
          </p:nvPr>
        </p:nvSpPr>
        <p:spPr bwMode="auto">
          <a:xfrm>
            <a:off x="914400" y="19050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2" name="Picture 44" descr="logo-semi-officia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333" y="152400"/>
            <a:ext cx="11874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2" name="Text Box 48"/>
          <p:cNvSpPr txBox="1">
            <a:spLocks noChangeArrowheads="1"/>
          </p:cNvSpPr>
          <p:nvPr/>
        </p:nvSpPr>
        <p:spPr bwMode="auto">
          <a:xfrm>
            <a:off x="11277600" y="6537326"/>
            <a:ext cx="711200" cy="244475"/>
          </a:xfrm>
          <a:prstGeom prst="rect">
            <a:avLst/>
          </a:prstGeom>
          <a:noFill/>
          <a:ln w="9525">
            <a:noFill/>
            <a:miter lim="800000"/>
            <a:headEnd/>
            <a:tailEnd/>
          </a:ln>
          <a:effectLst/>
        </p:spPr>
        <p:txBody>
          <a:bodyPr>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50000"/>
              </a:spcBef>
            </a:pPr>
            <a:fld id="{04905A34-1775-437C-A44F-657A91B78099}" type="slidenum">
              <a:rPr lang="en-US" altLang="en-US" sz="1000"/>
              <a:pPr>
                <a:spcBef>
                  <a:spcPct val="50000"/>
                </a:spcBef>
              </a:pPr>
              <a:t>‹#›</a:t>
            </a:fld>
            <a:endParaRPr lang="en-US" altLang="en-US" sz="1000" dirty="0"/>
          </a:p>
        </p:txBody>
      </p:sp>
    </p:spTree>
    <p:extLst>
      <p:ext uri="{BB962C8B-B14F-4D97-AF65-F5344CB8AC3E}">
        <p14:creationId xmlns:p14="http://schemas.microsoft.com/office/powerpoint/2010/main" val="3287397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2800">
          <a:solidFill>
            <a:srgbClr val="0000FF"/>
          </a:solidFill>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2800">
          <a:solidFill>
            <a:srgbClr val="0000FF"/>
          </a:solidFill>
          <a:latin typeface="Arial" pitchFamily="-108" charset="0"/>
          <a:ea typeface="ＭＳ Ｐゴシック" pitchFamily="-65" charset="-128"/>
          <a:cs typeface="ＭＳ Ｐゴシック" pitchFamily="-65" charset="-128"/>
        </a:defRPr>
      </a:lvl2pPr>
      <a:lvl3pPr algn="ctr" rtl="0" eaLnBrk="1" fontAlgn="base" hangingPunct="1">
        <a:spcBef>
          <a:spcPct val="0"/>
        </a:spcBef>
        <a:spcAft>
          <a:spcPct val="0"/>
        </a:spcAft>
        <a:defRPr sz="2800">
          <a:solidFill>
            <a:srgbClr val="0000FF"/>
          </a:solidFill>
          <a:latin typeface="Arial" pitchFamily="-108" charset="0"/>
          <a:ea typeface="ＭＳ Ｐゴシック" pitchFamily="-65" charset="-128"/>
          <a:cs typeface="ＭＳ Ｐゴシック" pitchFamily="-65" charset="-128"/>
        </a:defRPr>
      </a:lvl3pPr>
      <a:lvl4pPr algn="ctr" rtl="0" eaLnBrk="1" fontAlgn="base" hangingPunct="1">
        <a:spcBef>
          <a:spcPct val="0"/>
        </a:spcBef>
        <a:spcAft>
          <a:spcPct val="0"/>
        </a:spcAft>
        <a:defRPr sz="2800">
          <a:solidFill>
            <a:srgbClr val="0000FF"/>
          </a:solidFill>
          <a:latin typeface="Arial" pitchFamily="-108" charset="0"/>
          <a:ea typeface="ＭＳ Ｐゴシック" pitchFamily="-65" charset="-128"/>
          <a:cs typeface="ＭＳ Ｐゴシック" pitchFamily="-65" charset="-128"/>
        </a:defRPr>
      </a:lvl4pPr>
      <a:lvl5pPr algn="ctr" rtl="0" eaLnBrk="1" fontAlgn="base" hangingPunct="1">
        <a:spcBef>
          <a:spcPct val="0"/>
        </a:spcBef>
        <a:spcAft>
          <a:spcPct val="0"/>
        </a:spcAft>
        <a:defRPr sz="2800">
          <a:solidFill>
            <a:srgbClr val="0000FF"/>
          </a:solidFill>
          <a:latin typeface="Arial" pitchFamily="-108"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2800">
          <a:solidFill>
            <a:srgbClr val="0000FF"/>
          </a:solidFill>
          <a:latin typeface="Arial" pitchFamily="-108" charset="0"/>
        </a:defRPr>
      </a:lvl6pPr>
      <a:lvl7pPr marL="914400" algn="ctr" rtl="0" eaLnBrk="1" fontAlgn="base" hangingPunct="1">
        <a:spcBef>
          <a:spcPct val="0"/>
        </a:spcBef>
        <a:spcAft>
          <a:spcPct val="0"/>
        </a:spcAft>
        <a:defRPr sz="2800">
          <a:solidFill>
            <a:srgbClr val="0000FF"/>
          </a:solidFill>
          <a:latin typeface="Arial" pitchFamily="-108" charset="0"/>
        </a:defRPr>
      </a:lvl7pPr>
      <a:lvl8pPr marL="1371600" algn="ctr" rtl="0" eaLnBrk="1" fontAlgn="base" hangingPunct="1">
        <a:spcBef>
          <a:spcPct val="0"/>
        </a:spcBef>
        <a:spcAft>
          <a:spcPct val="0"/>
        </a:spcAft>
        <a:defRPr sz="2800">
          <a:solidFill>
            <a:srgbClr val="0000FF"/>
          </a:solidFill>
          <a:latin typeface="Arial" pitchFamily="-108" charset="0"/>
        </a:defRPr>
      </a:lvl8pPr>
      <a:lvl9pPr marL="1828800" algn="ctr" rtl="0" eaLnBrk="1" fontAlgn="base" hangingPunct="1">
        <a:spcBef>
          <a:spcPct val="0"/>
        </a:spcBef>
        <a:spcAft>
          <a:spcPct val="0"/>
        </a:spcAft>
        <a:defRPr sz="2800">
          <a:solidFill>
            <a:srgbClr val="0000FF"/>
          </a:solidFill>
          <a:latin typeface="Arial" pitchFamily="-108" charset="0"/>
        </a:defRPr>
      </a:lvl9pPr>
    </p:titleStyle>
    <p:bodyStyle>
      <a:lvl1pPr marL="342900" indent="-342900" algn="l" rtl="0" eaLnBrk="1" fontAlgn="base" hangingPunct="1">
        <a:spcBef>
          <a:spcPct val="20000"/>
        </a:spcBef>
        <a:spcAft>
          <a:spcPct val="0"/>
        </a:spcAft>
        <a:buClr>
          <a:srgbClr val="3333FF"/>
        </a:buClr>
        <a:buSzPct val="75000"/>
        <a:buFont typeface="ZapfDingbats" charset="2"/>
        <a:buChar char="l"/>
        <a:defRPr sz="2400">
          <a:solidFill>
            <a:schemeClr val="tx1"/>
          </a:solidFill>
          <a:latin typeface="+mn-lt"/>
          <a:ea typeface="ＭＳ Ｐゴシック" pitchFamily="-65" charset="-128"/>
          <a:cs typeface="ＭＳ Ｐゴシック" pitchFamily="-65" charset="-128"/>
        </a:defRPr>
      </a:lvl1pPr>
      <a:lvl2pPr marL="742950" indent="-285750" algn="l" rtl="0" eaLnBrk="1" fontAlgn="base" hangingPunct="1">
        <a:spcBef>
          <a:spcPct val="20000"/>
        </a:spcBef>
        <a:spcAft>
          <a:spcPct val="0"/>
        </a:spcAft>
        <a:buClr>
          <a:schemeClr val="tx1"/>
        </a:buClr>
        <a:buSzPct val="100000"/>
        <a:buFont typeface="Times New Roman" panose="02020603050405020304" pitchFamily="18" charset="0"/>
        <a:buChar char="»"/>
        <a:defRPr sz="2000">
          <a:solidFill>
            <a:schemeClr val="tx1"/>
          </a:solidFill>
          <a:latin typeface="+mn-lt"/>
          <a:ea typeface="ＭＳ Ｐゴシック" pitchFamily="-108" charset="-128"/>
        </a:defRPr>
      </a:lvl2pPr>
      <a:lvl3pPr marL="1085850" indent="-228600" algn="l" rtl="0" eaLnBrk="1" fontAlgn="base" hangingPunct="1">
        <a:spcBef>
          <a:spcPct val="20000"/>
        </a:spcBef>
        <a:spcAft>
          <a:spcPct val="0"/>
        </a:spcAft>
        <a:buClr>
          <a:schemeClr val="tx1"/>
        </a:buClr>
        <a:buSzPct val="100000"/>
        <a:buFont typeface="Times New Roman" panose="02020603050405020304" pitchFamily="18" charset="0"/>
        <a:buChar char="–"/>
        <a:defRPr>
          <a:solidFill>
            <a:schemeClr val="tx1"/>
          </a:solidFill>
          <a:latin typeface="+mn-lt"/>
          <a:ea typeface="ＭＳ Ｐゴシック" pitchFamily="-108" charset="-128"/>
        </a:defRPr>
      </a:lvl3pPr>
      <a:lvl4pPr marL="1428750" indent="-228600" algn="l" rtl="0" eaLnBrk="1" fontAlgn="base" hangingPunct="1">
        <a:spcBef>
          <a:spcPct val="20000"/>
        </a:spcBef>
        <a:spcAft>
          <a:spcPct val="0"/>
        </a:spcAft>
        <a:buClr>
          <a:schemeClr val="tx1"/>
        </a:buClr>
        <a:buSzPct val="65000"/>
        <a:buFont typeface="ZapfDingbats" charset="2"/>
        <a:buChar char="l"/>
        <a:defRPr sz="1600">
          <a:solidFill>
            <a:schemeClr val="tx1"/>
          </a:solidFill>
          <a:latin typeface="+mn-lt"/>
          <a:ea typeface="ＭＳ Ｐゴシック" pitchFamily="-108" charset="-128"/>
        </a:defRPr>
      </a:lvl4pPr>
      <a:lvl5pPr marL="1771650" indent="-228600" algn="l" rtl="0" eaLnBrk="1" fontAlgn="base" hangingPunct="1">
        <a:spcBef>
          <a:spcPct val="20000"/>
        </a:spcBef>
        <a:spcAft>
          <a:spcPct val="0"/>
        </a:spcAft>
        <a:buClr>
          <a:schemeClr val="tx1"/>
        </a:buClr>
        <a:buSzPct val="100000"/>
        <a:buFont typeface="Times New Roman" panose="02020603050405020304" pitchFamily="18" charset="0"/>
        <a:buChar char="»"/>
        <a:defRPr sz="1400">
          <a:solidFill>
            <a:schemeClr val="tx1"/>
          </a:solidFill>
          <a:latin typeface="+mn-lt"/>
          <a:ea typeface="ＭＳ Ｐゴシック" pitchFamily="-108" charset="-128"/>
        </a:defRPr>
      </a:lvl5pPr>
      <a:lvl6pPr marL="2228850" indent="-228600" algn="l" rtl="0" eaLnBrk="1" fontAlgn="base" hangingPunct="1">
        <a:spcBef>
          <a:spcPct val="20000"/>
        </a:spcBef>
        <a:spcAft>
          <a:spcPct val="0"/>
        </a:spcAft>
        <a:buClr>
          <a:schemeClr val="tx1"/>
        </a:buClr>
        <a:buSzPct val="100000"/>
        <a:buFont typeface="Times New Roman" pitchFamily="-108" charset="0"/>
        <a:buChar char="»"/>
        <a:defRPr sz="1400">
          <a:solidFill>
            <a:schemeClr val="tx1"/>
          </a:solidFill>
          <a:latin typeface="+mn-lt"/>
          <a:ea typeface="ＭＳ Ｐゴシック" pitchFamily="-108" charset="-128"/>
        </a:defRPr>
      </a:lvl6pPr>
      <a:lvl7pPr marL="2686050" indent="-228600" algn="l" rtl="0" eaLnBrk="1" fontAlgn="base" hangingPunct="1">
        <a:spcBef>
          <a:spcPct val="20000"/>
        </a:spcBef>
        <a:spcAft>
          <a:spcPct val="0"/>
        </a:spcAft>
        <a:buClr>
          <a:schemeClr val="tx1"/>
        </a:buClr>
        <a:buSzPct val="100000"/>
        <a:buFont typeface="Times New Roman" pitchFamily="-108" charset="0"/>
        <a:buChar char="»"/>
        <a:defRPr sz="1400">
          <a:solidFill>
            <a:schemeClr val="tx1"/>
          </a:solidFill>
          <a:latin typeface="+mn-lt"/>
          <a:ea typeface="ＭＳ Ｐゴシック" pitchFamily="-108" charset="-128"/>
        </a:defRPr>
      </a:lvl7pPr>
      <a:lvl8pPr marL="3143250" indent="-228600" algn="l" rtl="0" eaLnBrk="1" fontAlgn="base" hangingPunct="1">
        <a:spcBef>
          <a:spcPct val="20000"/>
        </a:spcBef>
        <a:spcAft>
          <a:spcPct val="0"/>
        </a:spcAft>
        <a:buClr>
          <a:schemeClr val="tx1"/>
        </a:buClr>
        <a:buSzPct val="100000"/>
        <a:buFont typeface="Times New Roman" pitchFamily="-108" charset="0"/>
        <a:buChar char="»"/>
        <a:defRPr sz="1400">
          <a:solidFill>
            <a:schemeClr val="tx1"/>
          </a:solidFill>
          <a:latin typeface="+mn-lt"/>
          <a:ea typeface="ＭＳ Ｐゴシック" pitchFamily="-108" charset="-128"/>
        </a:defRPr>
      </a:lvl8pPr>
      <a:lvl9pPr marL="3600450" indent="-228600" algn="l" rtl="0" eaLnBrk="1" fontAlgn="base" hangingPunct="1">
        <a:spcBef>
          <a:spcPct val="20000"/>
        </a:spcBef>
        <a:spcAft>
          <a:spcPct val="0"/>
        </a:spcAft>
        <a:buClr>
          <a:schemeClr val="tx1"/>
        </a:buClr>
        <a:buSzPct val="100000"/>
        <a:buFont typeface="Times New Roman" pitchFamily="-108" charset="0"/>
        <a:buChar char="»"/>
        <a:defRPr sz="14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smtClean="0"/>
              <a:t>Orbital Mechanics</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a:p>
            <a:endParaRPr lang="en-US" dirty="0"/>
          </a:p>
          <a:p>
            <a:r>
              <a:rPr lang="en-US" dirty="0" smtClean="0"/>
              <a:t>Joe Spier, K6WAO – AMSAT Director for Education</a:t>
            </a:r>
          </a:p>
          <a:p>
            <a:r>
              <a:rPr lang="en-US" dirty="0" smtClean="0"/>
              <a:t>ARRL 100</a:t>
            </a:r>
            <a:r>
              <a:rPr lang="en-US" baseline="30000" dirty="0" smtClean="0"/>
              <a:t>th</a:t>
            </a:r>
            <a:r>
              <a:rPr lang="en-US" dirty="0" smtClean="0"/>
              <a:t> Centennial Educational Forum</a:t>
            </a:r>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4553578" y="1578233"/>
            <a:ext cx="3084843" cy="3731075"/>
          </a:xfrm>
          <a:prstGeom prst="rect">
            <a:avLst/>
          </a:prstGeom>
        </p:spPr>
      </p:pic>
    </p:spTree>
    <p:extLst>
      <p:ext uri="{BB962C8B-B14F-4D97-AF65-F5344CB8AC3E}">
        <p14:creationId xmlns:p14="http://schemas.microsoft.com/office/powerpoint/2010/main" val="873571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Tycho </a:t>
            </a:r>
            <a:r>
              <a:rPr lang="en-US" dirty="0" smtClean="0"/>
              <a:t>Brahe</a:t>
            </a:r>
            <a:endParaRPr lang="en-US" dirty="0"/>
          </a:p>
        </p:txBody>
      </p:sp>
      <p:sp>
        <p:nvSpPr>
          <p:cNvPr id="3" name="Content Placeholder 2"/>
          <p:cNvSpPr>
            <a:spLocks noGrp="1"/>
          </p:cNvSpPr>
          <p:nvPr>
            <p:ph idx="1"/>
          </p:nvPr>
        </p:nvSpPr>
        <p:spPr>
          <a:xfrm>
            <a:off x="838200" y="1825625"/>
            <a:ext cx="8915400" cy="4351338"/>
          </a:xfrm>
        </p:spPr>
        <p:txBody>
          <a:bodyPr>
            <a:normAutofit fontScale="92500" lnSpcReduction="20000"/>
          </a:bodyPr>
          <a:lstStyle/>
          <a:p>
            <a:r>
              <a:rPr lang="en-US" dirty="0" smtClean="0"/>
              <a:t>Tycho </a:t>
            </a:r>
            <a:r>
              <a:rPr lang="en-US" dirty="0"/>
              <a:t>Brahe </a:t>
            </a:r>
            <a:r>
              <a:rPr lang="en-US" dirty="0" smtClean="0"/>
              <a:t>(</a:t>
            </a:r>
            <a:r>
              <a:rPr lang="en-US" dirty="0"/>
              <a:t>14 December 1546 – 24 October 1601), born Tyge Ottesen </a:t>
            </a:r>
            <a:r>
              <a:rPr lang="en-US" dirty="0" smtClean="0"/>
              <a:t>Brahe, </a:t>
            </a:r>
            <a:r>
              <a:rPr lang="en-US" dirty="0"/>
              <a:t>was a </a:t>
            </a:r>
            <a:r>
              <a:rPr lang="en-US" dirty="0">
                <a:solidFill>
                  <a:srgbClr val="0070C0"/>
                </a:solidFill>
              </a:rPr>
              <a:t>Danish nobleman known for his accurate and comprehensive astronomical and planetary observations</a:t>
            </a:r>
            <a:r>
              <a:rPr lang="en-US" dirty="0"/>
              <a:t>. He was born in Scania, then part of Denmark, now part of modern-day Sweden. </a:t>
            </a:r>
            <a:endParaRPr lang="en-US" dirty="0" smtClean="0"/>
          </a:p>
          <a:p>
            <a:r>
              <a:rPr lang="en-US" dirty="0" smtClean="0"/>
              <a:t>Tycho </a:t>
            </a:r>
            <a:r>
              <a:rPr lang="en-US" dirty="0"/>
              <a:t>was well known in his lifetime as </a:t>
            </a:r>
            <a:r>
              <a:rPr lang="en-US" dirty="0">
                <a:solidFill>
                  <a:srgbClr val="0070C0"/>
                </a:solidFill>
              </a:rPr>
              <a:t>an astronomer and alchemist</a:t>
            </a:r>
            <a:r>
              <a:rPr lang="en-US" dirty="0"/>
              <a:t> and has been described more recently as "the first competent mind in modern astronomy to feel ardently the passion for exact empirical facts</a:t>
            </a:r>
            <a:r>
              <a:rPr lang="en-US" dirty="0" smtClean="0"/>
              <a:t>.“</a:t>
            </a:r>
          </a:p>
          <a:p>
            <a:r>
              <a:rPr lang="en-US" dirty="0"/>
              <a:t>As an astronomer, Tycho worked to combine what he saw as the geometrical benefits of the Copernican system with the philosophical benefits of the Ptolemaic system into his own model of the universe, </a:t>
            </a:r>
            <a:r>
              <a:rPr lang="en-US" dirty="0">
                <a:solidFill>
                  <a:srgbClr val="0070C0"/>
                </a:solidFill>
              </a:rPr>
              <a:t>the Tychonic system</a:t>
            </a:r>
            <a:r>
              <a:rPr lang="en-US" dirty="0"/>
              <a:t>. Furthermore, he was the </a:t>
            </a:r>
            <a:r>
              <a:rPr lang="en-US" dirty="0">
                <a:solidFill>
                  <a:srgbClr val="0070C0"/>
                </a:solidFill>
              </a:rPr>
              <a:t>last of the major naked eye astronomers</a:t>
            </a:r>
            <a:r>
              <a:rPr lang="en-US" dirty="0"/>
              <a:t>, working without telescopes for his observations.</a:t>
            </a:r>
            <a:endParaRPr lang="en-US" dirty="0" smtClean="0"/>
          </a:p>
        </p:txBody>
      </p:sp>
      <p:pic>
        <p:nvPicPr>
          <p:cNvPr id="4" name="Picture 3"/>
          <p:cNvPicPr>
            <a:picLocks noChangeAspect="1"/>
          </p:cNvPicPr>
          <p:nvPr/>
        </p:nvPicPr>
        <p:blipFill>
          <a:blip r:embed="rId2"/>
          <a:stretch>
            <a:fillRect/>
          </a:stretch>
        </p:blipFill>
        <p:spPr>
          <a:xfrm>
            <a:off x="9753600" y="2043756"/>
            <a:ext cx="2129456" cy="3162558"/>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288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Tycho Brahe</a:t>
            </a:r>
          </a:p>
        </p:txBody>
      </p:sp>
      <p:sp>
        <p:nvSpPr>
          <p:cNvPr id="3" name="Content Placeholder 2"/>
          <p:cNvSpPr>
            <a:spLocks noGrp="1"/>
          </p:cNvSpPr>
          <p:nvPr>
            <p:ph idx="1"/>
          </p:nvPr>
        </p:nvSpPr>
        <p:spPr>
          <a:xfrm>
            <a:off x="689919" y="1902426"/>
            <a:ext cx="6761205" cy="4801759"/>
          </a:xfrm>
        </p:spPr>
        <p:txBody>
          <a:bodyPr>
            <a:normAutofit fontScale="70000" lnSpcReduction="20000"/>
          </a:bodyPr>
          <a:lstStyle/>
          <a:p>
            <a:r>
              <a:rPr lang="en-US" dirty="0" smtClean="0"/>
              <a:t>Tycho's </a:t>
            </a:r>
            <a:r>
              <a:rPr lang="en-US" dirty="0"/>
              <a:t>observations of stellar and planetary positions were noteworthy both for their </a:t>
            </a:r>
            <a:r>
              <a:rPr lang="en-US" dirty="0">
                <a:solidFill>
                  <a:srgbClr val="0070C0"/>
                </a:solidFill>
              </a:rPr>
              <a:t>accuracy and </a:t>
            </a:r>
            <a:r>
              <a:rPr lang="en-US" dirty="0" smtClean="0">
                <a:solidFill>
                  <a:srgbClr val="0070C0"/>
                </a:solidFill>
              </a:rPr>
              <a:t>quantity</a:t>
            </a:r>
            <a:r>
              <a:rPr lang="en-US" dirty="0" smtClean="0"/>
              <a:t>.</a:t>
            </a:r>
          </a:p>
          <a:p>
            <a:r>
              <a:rPr lang="en-US" dirty="0" smtClean="0"/>
              <a:t>His </a:t>
            </a:r>
            <a:r>
              <a:rPr lang="en-US" dirty="0"/>
              <a:t>celestial positions were much more accurate than those of any predecessor or contemporary. Rawlins (</a:t>
            </a:r>
            <a:r>
              <a:rPr lang="en-US" dirty="0" smtClean="0"/>
              <a:t>1993) </a:t>
            </a:r>
            <a:r>
              <a:rPr lang="en-US" dirty="0"/>
              <a:t>asserts of Tycho's Star Catalog D, "In it, Tycho achieved, on a mass scale, a precision far beyond that of earlier catalogers. Cat D represents an </a:t>
            </a:r>
            <a:r>
              <a:rPr lang="en-US" dirty="0">
                <a:solidFill>
                  <a:srgbClr val="0070C0"/>
                </a:solidFill>
              </a:rPr>
              <a:t>unprecedented confluence of skills: instrumental, observational, &amp; computational</a:t>
            </a:r>
            <a:r>
              <a:rPr lang="en-US" dirty="0"/>
              <a:t>—all of which combined to enable Tycho to place most of his hundreds of recorded stars to </a:t>
            </a:r>
            <a:r>
              <a:rPr lang="en-US" dirty="0">
                <a:solidFill>
                  <a:srgbClr val="0070C0"/>
                </a:solidFill>
              </a:rPr>
              <a:t>an accuracy of ordermag 1</a:t>
            </a:r>
            <a:r>
              <a:rPr lang="en-US" dirty="0" smtClean="0">
                <a:solidFill>
                  <a:srgbClr val="0070C0"/>
                </a:solidFill>
              </a:rPr>
              <a:t>'!</a:t>
            </a:r>
            <a:r>
              <a:rPr lang="en-US" dirty="0" smtClean="0"/>
              <a:t>“</a:t>
            </a:r>
          </a:p>
          <a:p>
            <a:r>
              <a:rPr lang="en-US" dirty="0"/>
              <a:t>Tycho was not a Copernican, but proposed </a:t>
            </a:r>
            <a:r>
              <a:rPr lang="en-US" dirty="0">
                <a:solidFill>
                  <a:srgbClr val="0070C0"/>
                </a:solidFill>
              </a:rPr>
              <a:t>a "geo-heliocentric" system</a:t>
            </a:r>
            <a:r>
              <a:rPr lang="en-US" dirty="0"/>
              <a:t> in which the Sun and Moon orbited the Earth, while the other planets orbited the Sun. His system provided a safe position for astronomers who were dissatisfied with older models but were reluctant to accept the Earth's </a:t>
            </a:r>
            <a:r>
              <a:rPr lang="en-US" dirty="0" smtClean="0"/>
              <a:t>motion.</a:t>
            </a:r>
          </a:p>
          <a:p>
            <a:r>
              <a:rPr lang="en-US" dirty="0"/>
              <a:t>The traditional view of Tycho is that he was primarily </a:t>
            </a:r>
            <a:r>
              <a:rPr lang="en-US" dirty="0">
                <a:solidFill>
                  <a:srgbClr val="0070C0"/>
                </a:solidFill>
              </a:rPr>
              <a:t>an empiricist who set new standards for precise and objective measurements</a:t>
            </a:r>
            <a:r>
              <a:rPr lang="en-US" dirty="0"/>
              <a:t>.</a:t>
            </a:r>
            <a:endParaRPr lang="en-US" dirty="0" smtClean="0"/>
          </a:p>
        </p:txBody>
      </p:sp>
      <p:pic>
        <p:nvPicPr>
          <p:cNvPr id="4" name="Picture 3"/>
          <p:cNvPicPr>
            <a:picLocks noChangeAspect="1"/>
          </p:cNvPicPr>
          <p:nvPr/>
        </p:nvPicPr>
        <p:blipFill>
          <a:blip r:embed="rId2"/>
          <a:stretch>
            <a:fillRect/>
          </a:stretch>
        </p:blipFill>
        <p:spPr>
          <a:xfrm>
            <a:off x="7451124" y="2195534"/>
            <a:ext cx="3488724" cy="4215542"/>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390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Johannes </a:t>
            </a:r>
            <a:r>
              <a:rPr lang="en-US" dirty="0"/>
              <a:t>Kepler </a:t>
            </a:r>
          </a:p>
        </p:txBody>
      </p:sp>
      <p:sp>
        <p:nvSpPr>
          <p:cNvPr id="3" name="Content Placeholder 2"/>
          <p:cNvSpPr>
            <a:spLocks noGrp="1"/>
          </p:cNvSpPr>
          <p:nvPr>
            <p:ph idx="1"/>
          </p:nvPr>
        </p:nvSpPr>
        <p:spPr>
          <a:xfrm>
            <a:off x="838200" y="1825624"/>
            <a:ext cx="7193692" cy="4451607"/>
          </a:xfrm>
        </p:spPr>
        <p:txBody>
          <a:bodyPr/>
          <a:lstStyle/>
          <a:p>
            <a:r>
              <a:rPr lang="en-US" dirty="0" smtClean="0"/>
              <a:t>(December </a:t>
            </a:r>
            <a:r>
              <a:rPr lang="en-US" dirty="0"/>
              <a:t>27, 1571 – November 15, 1630) was a </a:t>
            </a:r>
            <a:r>
              <a:rPr lang="en-US" dirty="0">
                <a:solidFill>
                  <a:srgbClr val="0070C0"/>
                </a:solidFill>
              </a:rPr>
              <a:t>German mathematician, astronomer, and astrologer</a:t>
            </a:r>
            <a:r>
              <a:rPr lang="en-US" dirty="0"/>
              <a:t>. </a:t>
            </a:r>
            <a:endParaRPr lang="en-US" dirty="0" smtClean="0"/>
          </a:p>
          <a:p>
            <a:r>
              <a:rPr lang="en-US" dirty="0" smtClean="0"/>
              <a:t>A </a:t>
            </a:r>
            <a:r>
              <a:rPr lang="en-US" dirty="0"/>
              <a:t>key figure in the 17th century scientific revolution, he is </a:t>
            </a:r>
            <a:r>
              <a:rPr lang="en-US" dirty="0">
                <a:solidFill>
                  <a:srgbClr val="0070C0"/>
                </a:solidFill>
              </a:rPr>
              <a:t>best known for his laws of planetary motion</a:t>
            </a:r>
            <a:r>
              <a:rPr lang="en-US" dirty="0"/>
              <a:t>, based on his works Astronomia nova, Harmonices Mundi, and Epitome of Copernican Astronomy</a:t>
            </a:r>
            <a:r>
              <a:rPr lang="en-US" dirty="0" smtClean="0"/>
              <a:t>.</a:t>
            </a:r>
          </a:p>
          <a:p>
            <a:r>
              <a:rPr lang="en-US" dirty="0" smtClean="0"/>
              <a:t> </a:t>
            </a:r>
            <a:r>
              <a:rPr lang="en-US" dirty="0"/>
              <a:t>These works also provided one of the foundations for Isaac Newton's theory of universal gravitation</a:t>
            </a:r>
            <a:r>
              <a:rPr lang="en-US" dirty="0" smtClean="0"/>
              <a:t>.</a:t>
            </a:r>
            <a:endParaRPr lang="en-US" dirty="0"/>
          </a:p>
        </p:txBody>
      </p:sp>
      <p:pic>
        <p:nvPicPr>
          <p:cNvPr id="4" name="Picture 3"/>
          <p:cNvPicPr>
            <a:picLocks noChangeAspect="1"/>
          </p:cNvPicPr>
          <p:nvPr/>
        </p:nvPicPr>
        <p:blipFill>
          <a:blip r:embed="rId2"/>
          <a:stretch>
            <a:fillRect/>
          </a:stretch>
        </p:blipFill>
        <p:spPr>
          <a:xfrm>
            <a:off x="8031892" y="1760251"/>
            <a:ext cx="2809103" cy="4582351"/>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085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Johannes </a:t>
            </a:r>
            <a:r>
              <a:rPr lang="en-US" dirty="0"/>
              <a:t>Kepler </a:t>
            </a:r>
          </a:p>
        </p:txBody>
      </p:sp>
      <p:sp>
        <p:nvSpPr>
          <p:cNvPr id="3" name="Content Placeholder 2"/>
          <p:cNvSpPr>
            <a:spLocks noGrp="1"/>
          </p:cNvSpPr>
          <p:nvPr>
            <p:ph idx="1"/>
          </p:nvPr>
        </p:nvSpPr>
        <p:spPr>
          <a:xfrm>
            <a:off x="838200" y="1825625"/>
            <a:ext cx="7440827" cy="4351338"/>
          </a:xfrm>
        </p:spPr>
        <p:txBody>
          <a:bodyPr>
            <a:normAutofit fontScale="85000" lnSpcReduction="10000"/>
          </a:bodyPr>
          <a:lstStyle/>
          <a:p>
            <a:r>
              <a:rPr lang="en-US" dirty="0"/>
              <a:t>On February 4, 1600, </a:t>
            </a:r>
            <a:r>
              <a:rPr lang="en-US" dirty="0">
                <a:solidFill>
                  <a:srgbClr val="0070C0"/>
                </a:solidFill>
              </a:rPr>
              <a:t>Kepler met Tycho </a:t>
            </a:r>
            <a:r>
              <a:rPr lang="en-US" dirty="0" smtClean="0">
                <a:solidFill>
                  <a:srgbClr val="0070C0"/>
                </a:solidFill>
              </a:rPr>
              <a:t>Brahe</a:t>
            </a:r>
            <a:r>
              <a:rPr lang="en-US" dirty="0" smtClean="0"/>
              <a:t>. </a:t>
            </a:r>
            <a:r>
              <a:rPr lang="en-US" dirty="0"/>
              <a:t>Over the next two months he stayed as a guest, </a:t>
            </a:r>
            <a:r>
              <a:rPr lang="en-US" dirty="0">
                <a:solidFill>
                  <a:srgbClr val="0070C0"/>
                </a:solidFill>
              </a:rPr>
              <a:t>analyzing some of Tycho's observations of Mars</a:t>
            </a:r>
            <a:r>
              <a:rPr lang="en-US" dirty="0"/>
              <a:t>; Tycho guarded his data closely, but was impressed by Kepler's theoretical ideas and soon allowed him more access. </a:t>
            </a:r>
            <a:endParaRPr lang="en-US" dirty="0" smtClean="0"/>
          </a:p>
          <a:p>
            <a:r>
              <a:rPr lang="en-US" dirty="0" smtClean="0"/>
              <a:t>Kepler </a:t>
            </a:r>
            <a:r>
              <a:rPr lang="en-US" dirty="0"/>
              <a:t>planned to test his </a:t>
            </a:r>
            <a:r>
              <a:rPr lang="en-US" dirty="0" smtClean="0"/>
              <a:t>theory from </a:t>
            </a:r>
            <a:r>
              <a:rPr lang="en-US" dirty="0"/>
              <a:t>Mysterium Cosmographicum based on the Mars data, but he estimated that the work would take up to two years (since </a:t>
            </a:r>
            <a:r>
              <a:rPr lang="en-US" dirty="0">
                <a:solidFill>
                  <a:srgbClr val="0070C0"/>
                </a:solidFill>
              </a:rPr>
              <a:t>he was not allowed to simply copy the data</a:t>
            </a:r>
            <a:r>
              <a:rPr lang="en-US" dirty="0"/>
              <a:t> for his own use). </a:t>
            </a:r>
            <a:endParaRPr lang="en-US" dirty="0" smtClean="0"/>
          </a:p>
          <a:p>
            <a:r>
              <a:rPr lang="en-US" dirty="0" smtClean="0"/>
              <a:t>Kepler </a:t>
            </a:r>
            <a:r>
              <a:rPr lang="en-US" dirty="0"/>
              <a:t>attempted to negotiate a more formal employment arrangement with Tycho, but negotiations broke down in an angry argument and Kepler left for Prague on April 6. </a:t>
            </a:r>
            <a:r>
              <a:rPr lang="en-US" dirty="0">
                <a:solidFill>
                  <a:srgbClr val="0070C0"/>
                </a:solidFill>
              </a:rPr>
              <a:t>Kepler and Tycho soon reconciled and eventually reached an agreement</a:t>
            </a:r>
            <a:r>
              <a:rPr lang="en-US" dirty="0"/>
              <a:t> on salary and living </a:t>
            </a:r>
            <a:r>
              <a:rPr lang="en-US" dirty="0" smtClean="0"/>
              <a:t>arrangements.</a:t>
            </a:r>
            <a:endParaRPr lang="en-US" dirty="0"/>
          </a:p>
        </p:txBody>
      </p:sp>
      <p:pic>
        <p:nvPicPr>
          <p:cNvPr id="5" name="Picture 4"/>
          <p:cNvPicPr>
            <a:picLocks noChangeAspect="1"/>
          </p:cNvPicPr>
          <p:nvPr/>
        </p:nvPicPr>
        <p:blipFill>
          <a:blip r:embed="rId2"/>
          <a:stretch>
            <a:fillRect/>
          </a:stretch>
        </p:blipFill>
        <p:spPr>
          <a:xfrm>
            <a:off x="8279027" y="2492374"/>
            <a:ext cx="3673517" cy="3026978"/>
          </a:xfrm>
          <a:prstGeom prst="rect">
            <a:avLst/>
          </a:prstGeom>
        </p:spPr>
      </p:pic>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149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Johannes </a:t>
            </a:r>
            <a:r>
              <a:rPr lang="en-US" dirty="0"/>
              <a:t>Kepler </a:t>
            </a:r>
          </a:p>
        </p:txBody>
      </p:sp>
      <p:sp>
        <p:nvSpPr>
          <p:cNvPr id="3" name="Content Placeholder 2"/>
          <p:cNvSpPr>
            <a:spLocks noGrp="1"/>
          </p:cNvSpPr>
          <p:nvPr>
            <p:ph idx="1"/>
          </p:nvPr>
        </p:nvSpPr>
        <p:spPr>
          <a:xfrm>
            <a:off x="838200" y="1825624"/>
            <a:ext cx="7045411" cy="4690505"/>
          </a:xfrm>
        </p:spPr>
        <p:txBody>
          <a:bodyPr>
            <a:normAutofit fontScale="62500" lnSpcReduction="20000"/>
          </a:bodyPr>
          <a:lstStyle/>
          <a:p>
            <a:r>
              <a:rPr lang="en-US" dirty="0"/>
              <a:t>In </a:t>
            </a:r>
            <a:r>
              <a:rPr lang="en-US" dirty="0" smtClean="0"/>
              <a:t>September 1600, </a:t>
            </a:r>
            <a:r>
              <a:rPr lang="en-US" dirty="0"/>
              <a:t>Tycho secured him a commission as a collaborator on the new project he had proposed to </a:t>
            </a:r>
            <a:r>
              <a:rPr lang="en-US" dirty="0" smtClean="0"/>
              <a:t>Emperor Rudolf II: </a:t>
            </a:r>
            <a:r>
              <a:rPr lang="en-US" dirty="0">
                <a:solidFill>
                  <a:srgbClr val="0070C0"/>
                </a:solidFill>
              </a:rPr>
              <a:t>the Rudolphine </a:t>
            </a:r>
            <a:r>
              <a:rPr lang="en-US" dirty="0" smtClean="0">
                <a:solidFill>
                  <a:srgbClr val="0070C0"/>
                </a:solidFill>
              </a:rPr>
              <a:t>Tables</a:t>
            </a:r>
            <a:r>
              <a:rPr lang="en-US" dirty="0" smtClean="0"/>
              <a:t>. </a:t>
            </a:r>
          </a:p>
          <a:p>
            <a:r>
              <a:rPr lang="en-US" dirty="0" smtClean="0"/>
              <a:t>Two </a:t>
            </a:r>
            <a:r>
              <a:rPr lang="en-US" dirty="0"/>
              <a:t>days after Tycho's unexpected death on October 24, 1601, </a:t>
            </a:r>
            <a:r>
              <a:rPr lang="en-US" dirty="0">
                <a:solidFill>
                  <a:srgbClr val="0070C0"/>
                </a:solidFill>
              </a:rPr>
              <a:t>Kepler was appointed his successor </a:t>
            </a:r>
            <a:r>
              <a:rPr lang="en-US" dirty="0"/>
              <a:t>as imperial mathematician with the responsibility to complete his unfinished work. The next 11 years as imperial mathematician would be the most productive of his life</a:t>
            </a:r>
            <a:r>
              <a:rPr lang="en-US" dirty="0" smtClean="0"/>
              <a:t>.</a:t>
            </a:r>
          </a:p>
          <a:p>
            <a:r>
              <a:rPr lang="en-US" dirty="0"/>
              <a:t>Tycho Brahe had spent much of his life obtaining measurements of the position of stars and planets to a much greater accuracy than had been possible previously. He wished these observations to be the basis of a new and more accurate set of star tables. </a:t>
            </a:r>
            <a:endParaRPr lang="en-US" dirty="0" smtClean="0"/>
          </a:p>
          <a:p>
            <a:r>
              <a:rPr lang="en-US" dirty="0" smtClean="0"/>
              <a:t>Kepler </a:t>
            </a:r>
            <a:r>
              <a:rPr lang="en-US" dirty="0"/>
              <a:t>was able to prepare these new tables using Tycho's accurate observations together with a heliocentric model of the solar system and his own </a:t>
            </a:r>
            <a:r>
              <a:rPr lang="en-US" dirty="0">
                <a:solidFill>
                  <a:srgbClr val="0070C0"/>
                </a:solidFill>
              </a:rPr>
              <a:t>discovery of the elliptical orbits of the planets</a:t>
            </a:r>
            <a:r>
              <a:rPr lang="en-US" dirty="0"/>
              <a:t>. </a:t>
            </a:r>
            <a:endParaRPr lang="en-US" dirty="0" smtClean="0"/>
          </a:p>
          <a:p>
            <a:r>
              <a:rPr lang="en-US" dirty="0" smtClean="0">
                <a:solidFill>
                  <a:srgbClr val="0070C0"/>
                </a:solidFill>
              </a:rPr>
              <a:t>Accurate </a:t>
            </a:r>
            <a:r>
              <a:rPr lang="en-US" dirty="0">
                <a:solidFill>
                  <a:srgbClr val="0070C0"/>
                </a:solidFill>
              </a:rPr>
              <a:t>calculation was aided by the newly published system of logarithms which simplified accurate calculation and made them less prone to errors</a:t>
            </a:r>
            <a:r>
              <a:rPr lang="en-US" dirty="0" smtClean="0"/>
              <a:t>.</a:t>
            </a:r>
          </a:p>
          <a:p>
            <a:r>
              <a:rPr lang="en-US" dirty="0"/>
              <a:t>Johannes Kepler published his </a:t>
            </a:r>
            <a:r>
              <a:rPr lang="en-US" dirty="0">
                <a:solidFill>
                  <a:srgbClr val="0070C0"/>
                </a:solidFill>
              </a:rPr>
              <a:t>first two laws about planetary motion</a:t>
            </a:r>
            <a:r>
              <a:rPr lang="en-US" dirty="0"/>
              <a:t> in 1609, having found them by analyzing the astronomical observations of Tycho </a:t>
            </a:r>
            <a:r>
              <a:rPr lang="en-US" dirty="0" smtClean="0"/>
              <a:t>Brahe.</a:t>
            </a:r>
          </a:p>
          <a:p>
            <a:r>
              <a:rPr lang="en-US" dirty="0" smtClean="0"/>
              <a:t>Kepler's </a:t>
            </a:r>
            <a:r>
              <a:rPr lang="en-US" dirty="0">
                <a:solidFill>
                  <a:srgbClr val="0070C0"/>
                </a:solidFill>
              </a:rPr>
              <a:t>third law was published</a:t>
            </a:r>
            <a:r>
              <a:rPr lang="en-US" dirty="0"/>
              <a:t> in 1619</a:t>
            </a:r>
            <a:r>
              <a:rPr lang="en-US" dirty="0" smtClean="0"/>
              <a:t>.</a:t>
            </a:r>
          </a:p>
          <a:p>
            <a:r>
              <a:rPr lang="en-US" dirty="0" smtClean="0">
                <a:solidFill>
                  <a:srgbClr val="0070C0"/>
                </a:solidFill>
              </a:rPr>
              <a:t>Kepler’s observations mathematically predicted planetary motions</a:t>
            </a:r>
            <a:r>
              <a:rPr lang="en-US" dirty="0" smtClean="0"/>
              <a:t>, but did not explain why. His work was not fully accepted until Newton explained the physics behind the mathematics.</a:t>
            </a:r>
            <a:endParaRPr lang="en-US" dirty="0"/>
          </a:p>
        </p:txBody>
      </p:sp>
      <p:pic>
        <p:nvPicPr>
          <p:cNvPr id="4" name="Picture 3"/>
          <p:cNvPicPr>
            <a:picLocks noChangeAspect="1"/>
          </p:cNvPicPr>
          <p:nvPr/>
        </p:nvPicPr>
        <p:blipFill>
          <a:blip r:embed="rId2"/>
          <a:stretch>
            <a:fillRect/>
          </a:stretch>
        </p:blipFill>
        <p:spPr>
          <a:xfrm>
            <a:off x="7883611" y="1693488"/>
            <a:ext cx="3245708" cy="4954776"/>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769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Isaac Newton</a:t>
            </a:r>
            <a:endParaRPr lang="en-US" dirty="0"/>
          </a:p>
        </p:txBody>
      </p:sp>
      <p:sp>
        <p:nvSpPr>
          <p:cNvPr id="3" name="Content Placeholder 2"/>
          <p:cNvSpPr>
            <a:spLocks noGrp="1"/>
          </p:cNvSpPr>
          <p:nvPr>
            <p:ph idx="1"/>
          </p:nvPr>
        </p:nvSpPr>
        <p:spPr>
          <a:xfrm>
            <a:off x="838200" y="1825625"/>
            <a:ext cx="7457303" cy="4351338"/>
          </a:xfrm>
        </p:spPr>
        <p:txBody>
          <a:bodyPr>
            <a:normAutofit fontScale="62500" lnSpcReduction="20000"/>
          </a:bodyPr>
          <a:lstStyle/>
          <a:p>
            <a:r>
              <a:rPr lang="en-US" dirty="0" smtClean="0"/>
              <a:t>(25 </a:t>
            </a:r>
            <a:r>
              <a:rPr lang="en-US" dirty="0"/>
              <a:t>December 1642 – 20 March </a:t>
            </a:r>
            <a:r>
              <a:rPr lang="en-US" dirty="0" smtClean="0"/>
              <a:t>1727) </a:t>
            </a:r>
            <a:r>
              <a:rPr lang="en-US" dirty="0"/>
              <a:t>was an </a:t>
            </a:r>
            <a:r>
              <a:rPr lang="en-US" dirty="0">
                <a:solidFill>
                  <a:srgbClr val="0070C0"/>
                </a:solidFill>
              </a:rPr>
              <a:t>English physicist and mathematician</a:t>
            </a:r>
            <a:r>
              <a:rPr lang="en-US" dirty="0"/>
              <a:t> (described in his own day as a "natural philosopher") who is widely </a:t>
            </a:r>
            <a:r>
              <a:rPr lang="en-US" dirty="0" smtClean="0"/>
              <a:t>recognized </a:t>
            </a:r>
            <a:r>
              <a:rPr lang="en-US" dirty="0"/>
              <a:t>as one of the most influential scientists of all time and as a key figure in the scientific revolution. </a:t>
            </a:r>
            <a:endParaRPr lang="en-US" dirty="0" smtClean="0"/>
          </a:p>
          <a:p>
            <a:r>
              <a:rPr lang="en-US" dirty="0" smtClean="0"/>
              <a:t>His </a:t>
            </a:r>
            <a:r>
              <a:rPr lang="en-US" dirty="0"/>
              <a:t>book Philosophiæ Naturalis Principia Mathematica ("Mathematical Principles of Natural Philosophy"), first published in 1687, laid the foundations for classical mechanics. Newton also made seminal contributions to optics and shares credit with Gottfried Leibniz for the invention of calculus.</a:t>
            </a:r>
          </a:p>
          <a:p>
            <a:r>
              <a:rPr lang="en-US" dirty="0" smtClean="0"/>
              <a:t>Newton's </a:t>
            </a:r>
            <a:r>
              <a:rPr lang="en-US" dirty="0"/>
              <a:t>Principia formulated the laws of motion and universal gravitation, which dominated scientists' view of the physical universe for the next three centuries. </a:t>
            </a:r>
            <a:r>
              <a:rPr lang="en-US" dirty="0">
                <a:solidFill>
                  <a:srgbClr val="0070C0"/>
                </a:solidFill>
              </a:rPr>
              <a:t>By deriving Kepler's laws of planetary motion from his mathematical description of gravity, and then using the same principles to account for the trajectories of comets, the tides, the precession of the equinoxes, and other phenomena, Newton removed the last doubts about the validity of the heliocentric model of the cosmos</a:t>
            </a:r>
            <a:r>
              <a:rPr lang="en-US" dirty="0" smtClean="0">
                <a:solidFill>
                  <a:srgbClr val="0070C0"/>
                </a:solidFill>
              </a:rPr>
              <a:t>.</a:t>
            </a:r>
          </a:p>
          <a:p>
            <a:r>
              <a:rPr lang="en-US" dirty="0" smtClean="0">
                <a:solidFill>
                  <a:srgbClr val="0070C0"/>
                </a:solidFill>
              </a:rPr>
              <a:t>This </a:t>
            </a:r>
            <a:r>
              <a:rPr lang="en-US" dirty="0">
                <a:solidFill>
                  <a:srgbClr val="0070C0"/>
                </a:solidFill>
              </a:rPr>
              <a:t>work also demonstrated that the motion of objects on Earth and of celestial bodies could be described by the same principles. </a:t>
            </a:r>
            <a:r>
              <a:rPr lang="en-US" dirty="0"/>
              <a:t>His prediction that the Earth should be shaped as an oblate spheroid was later vindicated by the measurements of Maupertuis, La Condamine, and others, which helped convince most Continental European scientists of the superiority of Newtonian mechanics over the earlier system of Descartes.</a:t>
            </a:r>
          </a:p>
        </p:txBody>
      </p:sp>
      <p:pic>
        <p:nvPicPr>
          <p:cNvPr id="4" name="Picture 3"/>
          <p:cNvPicPr>
            <a:picLocks noChangeAspect="1"/>
          </p:cNvPicPr>
          <p:nvPr/>
        </p:nvPicPr>
        <p:blipFill>
          <a:blip r:embed="rId2"/>
          <a:stretch>
            <a:fillRect/>
          </a:stretch>
        </p:blipFill>
        <p:spPr>
          <a:xfrm>
            <a:off x="8295503" y="1690688"/>
            <a:ext cx="2926484" cy="4019422"/>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975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Albert </a:t>
            </a:r>
            <a:r>
              <a:rPr lang="en-US" dirty="0" smtClean="0"/>
              <a:t>Einstein</a:t>
            </a:r>
            <a:endParaRPr lang="en-US" dirty="0"/>
          </a:p>
        </p:txBody>
      </p:sp>
      <p:sp>
        <p:nvSpPr>
          <p:cNvPr id="3" name="Content Placeholder 2"/>
          <p:cNvSpPr>
            <a:spLocks noGrp="1"/>
          </p:cNvSpPr>
          <p:nvPr>
            <p:ph idx="1"/>
          </p:nvPr>
        </p:nvSpPr>
        <p:spPr>
          <a:xfrm>
            <a:off x="838200" y="1825625"/>
            <a:ext cx="7836243" cy="4351338"/>
          </a:xfrm>
        </p:spPr>
        <p:txBody>
          <a:bodyPr>
            <a:normAutofit fontScale="92500" lnSpcReduction="20000"/>
          </a:bodyPr>
          <a:lstStyle/>
          <a:p>
            <a:r>
              <a:rPr lang="en-US" dirty="0" smtClean="0"/>
              <a:t>Einstein </a:t>
            </a:r>
            <a:r>
              <a:rPr lang="en-US" dirty="0"/>
              <a:t>thought that </a:t>
            </a:r>
            <a:r>
              <a:rPr lang="en-US" dirty="0">
                <a:solidFill>
                  <a:srgbClr val="0070C0"/>
                </a:solidFill>
              </a:rPr>
              <a:t>Newtonian mechanics was no longer enough to reconcile the laws of classical mechanics with the laws of the electromagnetic field.</a:t>
            </a:r>
            <a:r>
              <a:rPr lang="en-US" dirty="0"/>
              <a:t> This led to the </a:t>
            </a:r>
            <a:r>
              <a:rPr lang="en-US" dirty="0">
                <a:solidFill>
                  <a:srgbClr val="0070C0"/>
                </a:solidFill>
              </a:rPr>
              <a:t>development of his special theory of relativity</a:t>
            </a:r>
            <a:r>
              <a:rPr lang="en-US" dirty="0"/>
              <a:t>. </a:t>
            </a:r>
            <a:endParaRPr lang="en-US" dirty="0" smtClean="0"/>
          </a:p>
          <a:p>
            <a:r>
              <a:rPr lang="en-US" dirty="0" smtClean="0"/>
              <a:t>He </a:t>
            </a:r>
            <a:r>
              <a:rPr lang="en-US" dirty="0"/>
              <a:t>realized, however, that </a:t>
            </a:r>
            <a:r>
              <a:rPr lang="en-US" dirty="0">
                <a:solidFill>
                  <a:srgbClr val="0070C0"/>
                </a:solidFill>
              </a:rPr>
              <a:t>the principle of relativity could also be extended to gravitational fields</a:t>
            </a:r>
            <a:r>
              <a:rPr lang="en-US" dirty="0"/>
              <a:t>, and with his subsequent theory of gravitation in 1916, he published a paper on </a:t>
            </a:r>
            <a:r>
              <a:rPr lang="en-US" dirty="0">
                <a:solidFill>
                  <a:srgbClr val="0070C0"/>
                </a:solidFill>
              </a:rPr>
              <a:t>the general theory of relativity</a:t>
            </a:r>
            <a:r>
              <a:rPr lang="en-US" dirty="0"/>
              <a:t>. </a:t>
            </a:r>
            <a:endParaRPr lang="en-US" dirty="0" smtClean="0"/>
          </a:p>
          <a:p>
            <a:r>
              <a:rPr lang="en-US" dirty="0" smtClean="0"/>
              <a:t>He </a:t>
            </a:r>
            <a:r>
              <a:rPr lang="en-US" dirty="0"/>
              <a:t>continued to deal with problems of statistical mechanics and quantum theory, which led to his explanations of particle theory and the motion of molecules. </a:t>
            </a:r>
            <a:endParaRPr lang="en-US" dirty="0" smtClean="0"/>
          </a:p>
          <a:p>
            <a:r>
              <a:rPr lang="en-US" dirty="0" smtClean="0"/>
              <a:t>In </a:t>
            </a:r>
            <a:r>
              <a:rPr lang="en-US" dirty="0"/>
              <a:t>1917, Einstein applied </a:t>
            </a:r>
            <a:r>
              <a:rPr lang="en-US" dirty="0">
                <a:solidFill>
                  <a:srgbClr val="0070C0"/>
                </a:solidFill>
              </a:rPr>
              <a:t>the general theory of relativity to model the large-scale structure of the universe</a:t>
            </a:r>
            <a:r>
              <a:rPr lang="en-US" dirty="0" smtClean="0"/>
              <a:t>. The theory includes orbital gravitational attraction on a large scale.</a:t>
            </a:r>
            <a:endParaRPr lang="en-US" dirty="0"/>
          </a:p>
          <a:p>
            <a:endParaRPr lang="en-US" dirty="0"/>
          </a:p>
        </p:txBody>
      </p:sp>
      <p:pic>
        <p:nvPicPr>
          <p:cNvPr id="5" name="Picture 4"/>
          <p:cNvPicPr>
            <a:picLocks noChangeAspect="1"/>
          </p:cNvPicPr>
          <p:nvPr/>
        </p:nvPicPr>
        <p:blipFill>
          <a:blip r:embed="rId2"/>
          <a:stretch>
            <a:fillRect/>
          </a:stretch>
        </p:blipFill>
        <p:spPr>
          <a:xfrm>
            <a:off x="8674443" y="1844182"/>
            <a:ext cx="3287028" cy="4314224"/>
          </a:xfrm>
          <a:prstGeom prst="rect">
            <a:avLst/>
          </a:prstGeom>
        </p:spPr>
      </p:pic>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429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Stephen </a:t>
            </a:r>
            <a:r>
              <a:rPr lang="en-US" dirty="0" smtClean="0"/>
              <a:t>Hawking</a:t>
            </a:r>
            <a:endParaRPr lang="en-US" dirty="0"/>
          </a:p>
        </p:txBody>
      </p:sp>
      <p:sp>
        <p:nvSpPr>
          <p:cNvPr id="3" name="Content Placeholder 2"/>
          <p:cNvSpPr>
            <a:spLocks noGrp="1"/>
          </p:cNvSpPr>
          <p:nvPr>
            <p:ph idx="1"/>
          </p:nvPr>
        </p:nvSpPr>
        <p:spPr>
          <a:xfrm>
            <a:off x="838200" y="1825625"/>
            <a:ext cx="7745627" cy="4351338"/>
          </a:xfrm>
        </p:spPr>
        <p:txBody>
          <a:bodyPr>
            <a:normAutofit lnSpcReduction="10000"/>
          </a:bodyPr>
          <a:lstStyle/>
          <a:p>
            <a:r>
              <a:rPr lang="en-US" dirty="0" smtClean="0"/>
              <a:t>(born </a:t>
            </a:r>
            <a:r>
              <a:rPr lang="en-US" dirty="0"/>
              <a:t>8 January 1942) is an </a:t>
            </a:r>
            <a:r>
              <a:rPr lang="en-US" dirty="0">
                <a:solidFill>
                  <a:srgbClr val="0070C0"/>
                </a:solidFill>
              </a:rPr>
              <a:t>English theoretical physicist, cosmologist, author and Director of Research at the Centre for Theoretical Cosmology within the University of </a:t>
            </a:r>
            <a:r>
              <a:rPr lang="en-US" dirty="0" smtClean="0">
                <a:solidFill>
                  <a:srgbClr val="0070C0"/>
                </a:solidFill>
              </a:rPr>
              <a:t>Cambridge</a:t>
            </a:r>
            <a:r>
              <a:rPr lang="en-US" dirty="0" smtClean="0"/>
              <a:t>.</a:t>
            </a:r>
          </a:p>
          <a:p>
            <a:r>
              <a:rPr lang="en-US" dirty="0" smtClean="0"/>
              <a:t>Among </a:t>
            </a:r>
            <a:r>
              <a:rPr lang="en-US" dirty="0"/>
              <a:t>his significant scientific works have been a collaboration with Roger Penrose on </a:t>
            </a:r>
            <a:r>
              <a:rPr lang="en-US" dirty="0">
                <a:solidFill>
                  <a:srgbClr val="0070C0"/>
                </a:solidFill>
              </a:rPr>
              <a:t>gravitational singularity theorems in the framework of general relativity</a:t>
            </a:r>
            <a:r>
              <a:rPr lang="en-US" dirty="0"/>
              <a:t>, and the theoretical prediction that black holes emit radiation, often called </a:t>
            </a:r>
            <a:r>
              <a:rPr lang="en-US" dirty="0">
                <a:solidFill>
                  <a:srgbClr val="0070C0"/>
                </a:solidFill>
              </a:rPr>
              <a:t>Hawking radiation</a:t>
            </a:r>
            <a:r>
              <a:rPr lang="en-US" dirty="0"/>
              <a:t>. </a:t>
            </a:r>
            <a:endParaRPr lang="en-US" dirty="0" smtClean="0"/>
          </a:p>
          <a:p>
            <a:r>
              <a:rPr lang="en-US" dirty="0" smtClean="0"/>
              <a:t>Hawking </a:t>
            </a:r>
            <a:r>
              <a:rPr lang="en-US" dirty="0"/>
              <a:t>was the first to set forth a cosmology explained by a union of the general theory of relativity and quantum mechanics</a:t>
            </a:r>
            <a:r>
              <a:rPr lang="en-US" dirty="0" smtClean="0"/>
              <a:t>.</a:t>
            </a:r>
            <a:endParaRPr lang="en-US" dirty="0"/>
          </a:p>
        </p:txBody>
      </p:sp>
      <p:pic>
        <p:nvPicPr>
          <p:cNvPr id="4" name="Picture 3"/>
          <p:cNvPicPr>
            <a:picLocks noChangeAspect="1"/>
          </p:cNvPicPr>
          <p:nvPr/>
        </p:nvPicPr>
        <p:blipFill>
          <a:blip r:embed="rId2"/>
          <a:stretch>
            <a:fillRect/>
          </a:stretch>
        </p:blipFill>
        <p:spPr>
          <a:xfrm>
            <a:off x="8583827" y="2291556"/>
            <a:ext cx="2381250" cy="3419475"/>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327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Edwin “Buzz” Aldrin</a:t>
            </a:r>
            <a:endParaRPr lang="en-US" dirty="0"/>
          </a:p>
        </p:txBody>
      </p:sp>
      <p:sp>
        <p:nvSpPr>
          <p:cNvPr id="3" name="Content Placeholder 2"/>
          <p:cNvSpPr>
            <a:spLocks noGrp="1"/>
          </p:cNvSpPr>
          <p:nvPr>
            <p:ph idx="1"/>
          </p:nvPr>
        </p:nvSpPr>
        <p:spPr>
          <a:xfrm>
            <a:off x="533400" y="2134528"/>
            <a:ext cx="7325497" cy="4229186"/>
          </a:xfrm>
        </p:spPr>
        <p:txBody>
          <a:bodyPr>
            <a:normAutofit fontScale="70000" lnSpcReduction="20000"/>
          </a:bodyPr>
          <a:lstStyle/>
          <a:p>
            <a:r>
              <a:rPr lang="en-US" dirty="0" smtClean="0"/>
              <a:t>(</a:t>
            </a:r>
            <a:r>
              <a:rPr lang="en-US" dirty="0"/>
              <a:t>born Edwin Eugene Aldrin, Jr., January 20, 1930) is an </a:t>
            </a:r>
            <a:r>
              <a:rPr lang="en-US" dirty="0">
                <a:solidFill>
                  <a:srgbClr val="0070C0"/>
                </a:solidFill>
              </a:rPr>
              <a:t>engineer and former American astronaut</a:t>
            </a:r>
            <a:r>
              <a:rPr lang="en-US" dirty="0"/>
              <a:t>, and the second person to walk on the Moon. </a:t>
            </a:r>
            <a:endParaRPr lang="en-US" dirty="0" smtClean="0"/>
          </a:p>
          <a:p>
            <a:r>
              <a:rPr lang="en-US" dirty="0" smtClean="0"/>
              <a:t>He </a:t>
            </a:r>
            <a:r>
              <a:rPr lang="en-US" dirty="0"/>
              <a:t>was the lunar module pilot on Apollo 11, the first manned lunar landing in history. He set foot on the Moon at 03:15:16 (UTC) on July 21, 1969, following mission commander Neil Armstrong</a:t>
            </a:r>
            <a:r>
              <a:rPr lang="en-US" dirty="0" smtClean="0"/>
              <a:t>.</a:t>
            </a:r>
          </a:p>
          <a:p>
            <a:r>
              <a:rPr lang="en-US" dirty="0"/>
              <a:t>A Mars cycler (or Earth-Mars cycler) is a special kind of spacecraft trajectory that encounters Earth and Mars on a regular basis. </a:t>
            </a:r>
            <a:r>
              <a:rPr lang="en-US" dirty="0" smtClean="0">
                <a:solidFill>
                  <a:srgbClr val="0070C0"/>
                </a:solidFill>
              </a:rPr>
              <a:t>The </a:t>
            </a:r>
            <a:r>
              <a:rPr lang="en-US" dirty="0">
                <a:solidFill>
                  <a:srgbClr val="0070C0"/>
                </a:solidFill>
              </a:rPr>
              <a:t>Aldrin cycler is an example of a Mars cycler</a:t>
            </a:r>
            <a:r>
              <a:rPr lang="en-US" dirty="0"/>
              <a:t>.</a:t>
            </a:r>
          </a:p>
          <a:p>
            <a:r>
              <a:rPr lang="en-US" dirty="0" smtClean="0">
                <a:solidFill>
                  <a:srgbClr val="0070C0"/>
                </a:solidFill>
              </a:rPr>
              <a:t>A </a:t>
            </a:r>
            <a:r>
              <a:rPr lang="en-US" dirty="0">
                <a:solidFill>
                  <a:srgbClr val="0070C0"/>
                </a:solidFill>
              </a:rPr>
              <a:t>cycler trajectory encounters two or more bodies on a regular basis</a:t>
            </a:r>
            <a:r>
              <a:rPr lang="en-US" dirty="0" smtClean="0"/>
              <a:t>.</a:t>
            </a:r>
          </a:p>
          <a:p>
            <a:r>
              <a:rPr lang="en-US" dirty="0" smtClean="0"/>
              <a:t> </a:t>
            </a:r>
            <a:r>
              <a:rPr lang="en-US" dirty="0"/>
              <a:t>Cyclers are potentially useful for transporting people or materials between those bodies using minimal propellant (relying on gravity-assist flybys for most trajectory changes), and can carry heavy radiation shielding to protect people in transit from cosmic rays and solar </a:t>
            </a:r>
            <a:r>
              <a:rPr lang="en-US" dirty="0" smtClean="0"/>
              <a:t>storms.</a:t>
            </a:r>
            <a:endParaRPr lang="en-US" dirty="0"/>
          </a:p>
        </p:txBody>
      </p:sp>
      <p:pic>
        <p:nvPicPr>
          <p:cNvPr id="4" name="Picture 3"/>
          <p:cNvPicPr>
            <a:picLocks noChangeAspect="1"/>
          </p:cNvPicPr>
          <p:nvPr/>
        </p:nvPicPr>
        <p:blipFill>
          <a:blip r:embed="rId2"/>
          <a:stretch>
            <a:fillRect/>
          </a:stretch>
        </p:blipFill>
        <p:spPr>
          <a:xfrm>
            <a:off x="7858897" y="2443431"/>
            <a:ext cx="3548995" cy="3611380"/>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707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12, 2014</a:t>
            </a:r>
            <a:endParaRPr lang="en-US" dirty="0"/>
          </a:p>
        </p:txBody>
      </p:sp>
      <p:sp>
        <p:nvSpPr>
          <p:cNvPr id="3" name="Content Placeholder 2"/>
          <p:cNvSpPr>
            <a:spLocks noGrp="1"/>
          </p:cNvSpPr>
          <p:nvPr>
            <p:ph sz="half" idx="1"/>
          </p:nvPr>
        </p:nvSpPr>
        <p:spPr>
          <a:xfrm>
            <a:off x="914400" y="1981200"/>
            <a:ext cx="6310184" cy="4114800"/>
          </a:xfrm>
        </p:spPr>
        <p:txBody>
          <a:bodyPr/>
          <a:lstStyle/>
          <a:p>
            <a:r>
              <a:rPr lang="en-US" dirty="0" smtClean="0"/>
              <a:t>Orbital Research is </a:t>
            </a:r>
            <a:r>
              <a:rPr lang="en-US" dirty="0" smtClean="0">
                <a:solidFill>
                  <a:srgbClr val="0070C0"/>
                </a:solidFill>
              </a:rPr>
              <a:t>on-going</a:t>
            </a:r>
          </a:p>
          <a:p>
            <a:endParaRPr lang="en-US" dirty="0" smtClean="0">
              <a:solidFill>
                <a:srgbClr val="0070C0"/>
              </a:solidFill>
            </a:endParaRPr>
          </a:p>
          <a:p>
            <a:r>
              <a:rPr lang="en-US" dirty="0"/>
              <a:t>The paper </a:t>
            </a:r>
            <a:r>
              <a:rPr lang="en-US" dirty="0" smtClean="0">
                <a:solidFill>
                  <a:srgbClr val="0070C0"/>
                </a:solidFill>
              </a:rPr>
              <a:t>“Revisiting </a:t>
            </a:r>
            <a:r>
              <a:rPr lang="en-US" dirty="0">
                <a:solidFill>
                  <a:srgbClr val="0070C0"/>
                </a:solidFill>
              </a:rPr>
              <a:t>elliptical satellite orbits to enhance the O3b </a:t>
            </a:r>
            <a:r>
              <a:rPr lang="en-US" dirty="0" smtClean="0">
                <a:solidFill>
                  <a:srgbClr val="0070C0"/>
                </a:solidFill>
              </a:rPr>
              <a:t>constellation” </a:t>
            </a:r>
            <a:r>
              <a:rPr lang="en-US" dirty="0"/>
              <a:t>by Lloyd Wood, Yuxuan </a:t>
            </a:r>
            <a:r>
              <a:rPr lang="en-US" dirty="0" smtClean="0"/>
              <a:t>Lou, </a:t>
            </a:r>
            <a:r>
              <a:rPr lang="en-US" dirty="0"/>
              <a:t>and Opeoluwa Olusola of the University of Surrey is now </a:t>
            </a:r>
            <a:r>
              <a:rPr lang="en-US" dirty="0" smtClean="0"/>
              <a:t>available. (see AMSAT-UK)</a:t>
            </a:r>
            <a:endParaRPr lang="en-US" dirty="0"/>
          </a:p>
        </p:txBody>
      </p:sp>
      <p:pic>
        <p:nvPicPr>
          <p:cNvPr id="5" name="Content Placeholder 4"/>
          <p:cNvPicPr>
            <a:picLocks noGrp="1" noChangeAspect="1"/>
          </p:cNvPicPr>
          <p:nvPr>
            <p:ph sz="half" idx="2"/>
          </p:nvPr>
        </p:nvPicPr>
        <p:blipFill>
          <a:blip r:embed="rId2"/>
          <a:stretch>
            <a:fillRect/>
          </a:stretch>
        </p:blipFill>
        <p:spPr>
          <a:xfrm>
            <a:off x="7224584" y="1804558"/>
            <a:ext cx="3928960" cy="4468084"/>
          </a:xfrm>
          <a:prstGeom prst="rect">
            <a:avLst/>
          </a:prstGeom>
        </p:spPr>
      </p:pic>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26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sz="half" idx="1"/>
          </p:nvPr>
        </p:nvSpPr>
        <p:spPr/>
        <p:txBody>
          <a:bodyPr>
            <a:normAutofit fontScale="62500" lnSpcReduction="20000"/>
          </a:bodyPr>
          <a:lstStyle/>
          <a:p>
            <a:r>
              <a:rPr lang="en-US" dirty="0" smtClean="0"/>
              <a:t>Astrology </a:t>
            </a:r>
          </a:p>
          <a:p>
            <a:pPr lvl="1"/>
            <a:r>
              <a:rPr lang="en-US" dirty="0" smtClean="0">
                <a:solidFill>
                  <a:srgbClr val="0070C0"/>
                </a:solidFill>
              </a:rPr>
              <a:t>Pseudoscience based on several systems of divination</a:t>
            </a:r>
            <a:r>
              <a:rPr lang="en-US" dirty="0" smtClean="0"/>
              <a:t> based on the premise that there is a relationship between astronomical phenomena and events in the human world. </a:t>
            </a:r>
          </a:p>
          <a:p>
            <a:pPr lvl="1"/>
            <a:r>
              <a:rPr lang="en-US" dirty="0" smtClean="0"/>
              <a:t>Many cultures have attached importance to astronomical events, and the Indians, Chinese, and Mayans developed </a:t>
            </a:r>
            <a:r>
              <a:rPr lang="en-US" dirty="0" smtClean="0">
                <a:solidFill>
                  <a:srgbClr val="0070C0"/>
                </a:solidFill>
              </a:rPr>
              <a:t>elaborate systems for predicting terrestrial events from celestial observations</a:t>
            </a:r>
            <a:r>
              <a:rPr lang="en-US" dirty="0" smtClean="0"/>
              <a:t>. </a:t>
            </a:r>
          </a:p>
          <a:p>
            <a:pPr lvl="1"/>
            <a:r>
              <a:rPr lang="en-US" dirty="0" smtClean="0"/>
              <a:t>In the West, astrology most often consists of a </a:t>
            </a:r>
            <a:r>
              <a:rPr lang="en-US" dirty="0" smtClean="0">
                <a:solidFill>
                  <a:srgbClr val="0070C0"/>
                </a:solidFill>
              </a:rPr>
              <a:t>system of horoscopes</a:t>
            </a:r>
            <a:r>
              <a:rPr lang="en-US" dirty="0" smtClean="0"/>
              <a:t> purporting to explain aspects of a person's personality and predict future events in their life based on the positions of the sun, moon, and other celestial objects at the time of their birth. </a:t>
            </a:r>
          </a:p>
          <a:p>
            <a:pPr lvl="1"/>
            <a:r>
              <a:rPr lang="en-US" dirty="0" smtClean="0"/>
              <a:t>The majority of professional astrologers rely on such systems.</a:t>
            </a:r>
            <a:endParaRPr lang="en-US" dirty="0"/>
          </a:p>
        </p:txBody>
      </p:sp>
      <p:pic>
        <p:nvPicPr>
          <p:cNvPr id="7" name="Content Placeholder 6"/>
          <p:cNvPicPr>
            <a:picLocks noGrp="1" noChangeAspect="1"/>
          </p:cNvPicPr>
          <p:nvPr>
            <p:ph sz="half" idx="2"/>
          </p:nvPr>
        </p:nvPicPr>
        <p:blipFill>
          <a:blip r:embed="rId3"/>
          <a:stretch>
            <a:fillRect/>
          </a:stretch>
        </p:blipFill>
        <p:spPr>
          <a:xfrm>
            <a:off x="6898417" y="1825625"/>
            <a:ext cx="3333750" cy="3333750"/>
          </a:xfrm>
          <a:prstGeom prst="rect">
            <a:avLst/>
          </a:prstGeom>
        </p:spPr>
      </p:pic>
      <p:pic>
        <p:nvPicPr>
          <p:cNvPr id="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238"/>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238"/>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0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a:t>
            </a:r>
            <a:r>
              <a:rPr lang="en-US" dirty="0" smtClean="0"/>
              <a:t>Three Laws</a:t>
            </a:r>
            <a:endParaRPr lang="en-US" dirty="0"/>
          </a:p>
        </p:txBody>
      </p:sp>
      <p:sp>
        <p:nvSpPr>
          <p:cNvPr id="3" name="Content Placeholder 2"/>
          <p:cNvSpPr>
            <a:spLocks noGrp="1"/>
          </p:cNvSpPr>
          <p:nvPr>
            <p:ph idx="1"/>
          </p:nvPr>
        </p:nvSpPr>
        <p:spPr>
          <a:xfrm>
            <a:off x="838200" y="1825625"/>
            <a:ext cx="6131011" cy="4351338"/>
          </a:xfrm>
        </p:spPr>
        <p:txBody>
          <a:bodyPr>
            <a:normAutofit/>
          </a:bodyPr>
          <a:lstStyle/>
          <a:p>
            <a:r>
              <a:rPr lang="en-US" dirty="0" smtClean="0"/>
              <a:t>Johann </a:t>
            </a:r>
            <a:r>
              <a:rPr lang="en-US" dirty="0"/>
              <a:t>Kepler determined </a:t>
            </a:r>
            <a:r>
              <a:rPr lang="en-US" dirty="0">
                <a:solidFill>
                  <a:srgbClr val="0070C0"/>
                </a:solidFill>
              </a:rPr>
              <a:t>three laws characterizing orbital motion</a:t>
            </a:r>
            <a:r>
              <a:rPr lang="en-US" dirty="0"/>
              <a:t>, using Tycho Brahe's planetary observation data.  </a:t>
            </a:r>
            <a:r>
              <a:rPr lang="en-US" dirty="0">
                <a:solidFill>
                  <a:srgbClr val="0070C0"/>
                </a:solidFill>
              </a:rPr>
              <a:t>These laws can be proven mathematically using Newton's law of gravitation</a:t>
            </a:r>
            <a:r>
              <a:rPr lang="en-US" dirty="0"/>
              <a:t>. Kepler's laws are paraphrased below along with the corresponding physical implications. </a:t>
            </a:r>
            <a:endParaRPr lang="en-US" dirty="0" smtClean="0"/>
          </a:p>
          <a:p>
            <a:r>
              <a:rPr lang="en-US" dirty="0" smtClean="0"/>
              <a:t>These </a:t>
            </a:r>
            <a:r>
              <a:rPr lang="en-US" dirty="0"/>
              <a:t>laws apply directly to satellite orbital motion, thus the laws are from the point of view of an Earth-orbiting satellite</a:t>
            </a:r>
            <a:r>
              <a:rPr lang="en-US" dirty="0" smtClean="0"/>
              <a:t>.</a:t>
            </a:r>
            <a:endParaRPr lang="en-US" dirty="0"/>
          </a:p>
        </p:txBody>
      </p:sp>
      <p:pic>
        <p:nvPicPr>
          <p:cNvPr id="6" name="Picture 5"/>
          <p:cNvPicPr>
            <a:picLocks noChangeAspect="1"/>
          </p:cNvPicPr>
          <p:nvPr/>
        </p:nvPicPr>
        <p:blipFill>
          <a:blip r:embed="rId2"/>
          <a:stretch>
            <a:fillRect/>
          </a:stretch>
        </p:blipFill>
        <p:spPr>
          <a:xfrm>
            <a:off x="6969211" y="1683372"/>
            <a:ext cx="4635843" cy="4635843"/>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263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a:t>
            </a:r>
            <a:r>
              <a:rPr lang="en-US" dirty="0" smtClean="0"/>
              <a:t>Three Laws (of Satellites)</a:t>
            </a:r>
            <a:endParaRPr lang="en-US" dirty="0"/>
          </a:p>
        </p:txBody>
      </p:sp>
      <p:sp>
        <p:nvSpPr>
          <p:cNvPr id="3" name="Content Placeholder 2"/>
          <p:cNvSpPr>
            <a:spLocks noGrp="1"/>
          </p:cNvSpPr>
          <p:nvPr>
            <p:ph idx="1"/>
          </p:nvPr>
        </p:nvSpPr>
        <p:spPr>
          <a:xfrm>
            <a:off x="838200" y="1825624"/>
            <a:ext cx="7218405" cy="4698743"/>
          </a:xfrm>
        </p:spPr>
        <p:txBody>
          <a:bodyPr>
            <a:normAutofit/>
          </a:bodyPr>
          <a:lstStyle/>
          <a:p>
            <a:r>
              <a:rPr lang="en-US" dirty="0" smtClean="0"/>
              <a:t>Kepler's </a:t>
            </a:r>
            <a:r>
              <a:rPr lang="en-US" dirty="0"/>
              <a:t>laws describe orbital </a:t>
            </a:r>
            <a:r>
              <a:rPr lang="en-US" dirty="0" smtClean="0"/>
              <a:t>motion</a:t>
            </a:r>
          </a:p>
          <a:p>
            <a:pPr lvl="1"/>
            <a:r>
              <a:rPr lang="en-US" dirty="0"/>
              <a:t>Orbital motion described  by Kepler's laws has it roots in basic </a:t>
            </a:r>
            <a:r>
              <a:rPr lang="en-US" dirty="0" smtClean="0"/>
              <a:t>Physics</a:t>
            </a:r>
          </a:p>
          <a:p>
            <a:r>
              <a:rPr lang="en-US" dirty="0"/>
              <a:t>Kepler's first law -- </a:t>
            </a:r>
            <a:r>
              <a:rPr lang="en-US" dirty="0">
                <a:solidFill>
                  <a:srgbClr val="0070C0"/>
                </a:solidFill>
              </a:rPr>
              <a:t>orbits are ellipses</a:t>
            </a:r>
            <a:r>
              <a:rPr lang="en-US" dirty="0"/>
              <a:t> -- this is a balance of velocity with </a:t>
            </a:r>
            <a:r>
              <a:rPr lang="en-US" dirty="0" smtClean="0"/>
              <a:t>gravity</a:t>
            </a:r>
          </a:p>
          <a:p>
            <a:r>
              <a:rPr lang="en-US" dirty="0"/>
              <a:t>Kepler's second law -- </a:t>
            </a:r>
            <a:r>
              <a:rPr lang="en-US" dirty="0">
                <a:solidFill>
                  <a:srgbClr val="0070C0"/>
                </a:solidFill>
              </a:rPr>
              <a:t>equal areas swept out in equal time describes  conservation of angular </a:t>
            </a:r>
            <a:r>
              <a:rPr lang="en-US" dirty="0" smtClean="0">
                <a:solidFill>
                  <a:srgbClr val="0070C0"/>
                </a:solidFill>
              </a:rPr>
              <a:t>momentum</a:t>
            </a:r>
          </a:p>
          <a:p>
            <a:r>
              <a:rPr lang="en-US" dirty="0"/>
              <a:t>Kepler's third law -- </a:t>
            </a:r>
            <a:r>
              <a:rPr lang="en-US" dirty="0">
                <a:solidFill>
                  <a:srgbClr val="0070C0"/>
                </a:solidFill>
              </a:rPr>
              <a:t>the size of the orbit's </a:t>
            </a:r>
            <a:r>
              <a:rPr lang="en-US" dirty="0" smtClean="0">
                <a:solidFill>
                  <a:srgbClr val="0070C0"/>
                </a:solidFill>
              </a:rPr>
              <a:t>ellipse </a:t>
            </a:r>
            <a:r>
              <a:rPr lang="en-US" dirty="0">
                <a:solidFill>
                  <a:srgbClr val="0070C0"/>
                </a:solidFill>
              </a:rPr>
              <a:t>tells you how much time it takes to complete one orbit</a:t>
            </a:r>
            <a:endParaRPr lang="en-US" dirty="0" smtClean="0">
              <a:solidFill>
                <a:srgbClr val="0070C0"/>
              </a:solidFill>
            </a:endParaRPr>
          </a:p>
          <a:p>
            <a:endParaRPr lang="en-US" dirty="0"/>
          </a:p>
        </p:txBody>
      </p:sp>
      <p:pic>
        <p:nvPicPr>
          <p:cNvPr id="4" name="Picture 3"/>
          <p:cNvPicPr>
            <a:picLocks noChangeAspect="1"/>
          </p:cNvPicPr>
          <p:nvPr/>
        </p:nvPicPr>
        <p:blipFill>
          <a:blip r:embed="rId2"/>
          <a:stretch>
            <a:fillRect/>
          </a:stretch>
        </p:blipFill>
        <p:spPr>
          <a:xfrm>
            <a:off x="8056605" y="1646107"/>
            <a:ext cx="3086100" cy="5057775"/>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472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a:t>
            </a:r>
            <a:r>
              <a:rPr lang="en-US" dirty="0" smtClean="0"/>
              <a:t>Three Laws</a:t>
            </a:r>
            <a:endParaRPr lang="en-US" dirty="0"/>
          </a:p>
        </p:txBody>
      </p:sp>
      <p:sp>
        <p:nvSpPr>
          <p:cNvPr id="3" name="Content Placeholder 2"/>
          <p:cNvSpPr>
            <a:spLocks noGrp="1"/>
          </p:cNvSpPr>
          <p:nvPr>
            <p:ph idx="1"/>
          </p:nvPr>
        </p:nvSpPr>
        <p:spPr>
          <a:xfrm>
            <a:off x="838200" y="1825624"/>
            <a:ext cx="7424351" cy="4393943"/>
          </a:xfrm>
        </p:spPr>
        <p:txBody>
          <a:bodyPr>
            <a:normAutofit fontScale="62500" lnSpcReduction="20000"/>
          </a:bodyPr>
          <a:lstStyle/>
          <a:p>
            <a:r>
              <a:rPr lang="en-US" dirty="0" smtClean="0"/>
              <a:t>Kepler's </a:t>
            </a:r>
            <a:r>
              <a:rPr lang="en-US" dirty="0"/>
              <a:t>First Law</a:t>
            </a:r>
          </a:p>
          <a:p>
            <a:pPr lvl="1"/>
            <a:r>
              <a:rPr lang="en-US" dirty="0" smtClean="0">
                <a:solidFill>
                  <a:srgbClr val="0070C0"/>
                </a:solidFill>
              </a:rPr>
              <a:t>Satellite </a:t>
            </a:r>
            <a:r>
              <a:rPr lang="en-US" dirty="0">
                <a:solidFill>
                  <a:srgbClr val="0070C0"/>
                </a:solidFill>
              </a:rPr>
              <a:t>orbits are elliptical Paths with the Earth at one focus of the ellipse</a:t>
            </a:r>
            <a:r>
              <a:rPr lang="en-US" dirty="0" smtClean="0">
                <a:solidFill>
                  <a:srgbClr val="0070C0"/>
                </a:solidFill>
              </a:rPr>
              <a:t>.</a:t>
            </a:r>
          </a:p>
          <a:p>
            <a:r>
              <a:rPr lang="en-US" dirty="0" smtClean="0"/>
              <a:t>Kepler's </a:t>
            </a:r>
            <a:r>
              <a:rPr lang="en-US" dirty="0"/>
              <a:t>first law simply states that orbits are shaped like ellipses (elongated circles). This can be proven mathematically, once it's understood </a:t>
            </a:r>
            <a:r>
              <a:rPr lang="en-US" dirty="0">
                <a:solidFill>
                  <a:srgbClr val="0070C0"/>
                </a:solidFill>
              </a:rPr>
              <a:t>that the gravitational force between the Earth and the satellite decreases in proportion to the square of distance between the [centers of] the two</a:t>
            </a:r>
            <a:r>
              <a:rPr lang="en-US" dirty="0"/>
              <a:t>.  This law does not preclude a satellite from orbiting in a circular path since a circle is an ellipse with no elongation (or eccentricity). </a:t>
            </a:r>
          </a:p>
          <a:p>
            <a:pPr lvl="1"/>
            <a:r>
              <a:rPr lang="en-US" dirty="0"/>
              <a:t>Two things are needed for a satellite to orbit in a circular path</a:t>
            </a:r>
            <a:r>
              <a:rPr lang="en-US" dirty="0" smtClean="0"/>
              <a:t>:</a:t>
            </a:r>
          </a:p>
          <a:p>
            <a:pPr lvl="2"/>
            <a:r>
              <a:rPr lang="en-US" dirty="0" smtClean="0"/>
              <a:t>It's </a:t>
            </a:r>
            <a:r>
              <a:rPr lang="en-US" dirty="0"/>
              <a:t>velocity must be directed perfectly horizontally and</a:t>
            </a:r>
          </a:p>
          <a:p>
            <a:pPr lvl="2"/>
            <a:r>
              <a:rPr lang="en-US" dirty="0" smtClean="0"/>
              <a:t>It's </a:t>
            </a:r>
            <a:r>
              <a:rPr lang="en-US" dirty="0"/>
              <a:t>speed (or velocity magnitude) must be perfectly balanced against the Earth's gravitational acceleration (at the orbital altitude). To get this balance, the speed must have the value that would cause the gravity to be what Physicists call a centripetal acceleration.</a:t>
            </a:r>
          </a:p>
          <a:p>
            <a:r>
              <a:rPr lang="en-US" dirty="0" smtClean="0"/>
              <a:t>Any </a:t>
            </a:r>
            <a:r>
              <a:rPr lang="en-US" dirty="0"/>
              <a:t>differences in the velocity (speed or direction) from these two conditions will </a:t>
            </a:r>
            <a:r>
              <a:rPr lang="en-US" dirty="0">
                <a:solidFill>
                  <a:srgbClr val="0070C0"/>
                </a:solidFill>
              </a:rPr>
              <a:t>cause either an elliptical path or an escape trajectory</a:t>
            </a:r>
            <a:r>
              <a:rPr lang="en-US" dirty="0"/>
              <a:t> (with a parabolic or hyperbolic shape). A significant lack of speed or a poorly-chosen direction can </a:t>
            </a:r>
            <a:r>
              <a:rPr lang="en-US" dirty="0">
                <a:solidFill>
                  <a:srgbClr val="0070C0"/>
                </a:solidFill>
              </a:rPr>
              <a:t>cause part of the elliptical path </a:t>
            </a:r>
            <a:r>
              <a:rPr lang="en-US" dirty="0" smtClean="0">
                <a:solidFill>
                  <a:srgbClr val="0070C0"/>
                </a:solidFill>
              </a:rPr>
              <a:t>to </a:t>
            </a:r>
            <a:r>
              <a:rPr lang="en-US" dirty="0">
                <a:solidFill>
                  <a:srgbClr val="0070C0"/>
                </a:solidFill>
              </a:rPr>
              <a:t>intersect the Earth</a:t>
            </a:r>
            <a:r>
              <a:rPr lang="en-US" dirty="0"/>
              <a:t>, in which case </a:t>
            </a:r>
            <a:r>
              <a:rPr lang="en-US" dirty="0">
                <a:solidFill>
                  <a:srgbClr val="0070C0"/>
                </a:solidFill>
              </a:rPr>
              <a:t>the satellite will re-enter the atmosphere</a:t>
            </a:r>
            <a:r>
              <a:rPr lang="en-US" dirty="0"/>
              <a:t> and either burn up or impact the surface. </a:t>
            </a:r>
          </a:p>
        </p:txBody>
      </p:sp>
      <p:pic>
        <p:nvPicPr>
          <p:cNvPr id="4" name="Picture 3"/>
          <p:cNvPicPr>
            <a:picLocks noChangeAspect="1"/>
          </p:cNvPicPr>
          <p:nvPr/>
        </p:nvPicPr>
        <p:blipFill>
          <a:blip r:embed="rId2"/>
          <a:stretch>
            <a:fillRect/>
          </a:stretch>
        </p:blipFill>
        <p:spPr>
          <a:xfrm>
            <a:off x="8262551" y="2753340"/>
            <a:ext cx="3808256" cy="2538509"/>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38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a:t>
            </a:r>
            <a:r>
              <a:rPr lang="en-US" dirty="0" smtClean="0"/>
              <a:t>Three Laws</a:t>
            </a:r>
            <a:endParaRPr lang="en-US" dirty="0"/>
          </a:p>
        </p:txBody>
      </p:sp>
      <p:sp>
        <p:nvSpPr>
          <p:cNvPr id="3" name="Content Placeholder 2"/>
          <p:cNvSpPr>
            <a:spLocks noGrp="1"/>
          </p:cNvSpPr>
          <p:nvPr>
            <p:ph idx="1"/>
          </p:nvPr>
        </p:nvSpPr>
        <p:spPr>
          <a:xfrm>
            <a:off x="838200" y="1825624"/>
            <a:ext cx="7424351" cy="4393943"/>
          </a:xfrm>
        </p:spPr>
        <p:txBody>
          <a:bodyPr>
            <a:normAutofit fontScale="85000" lnSpcReduction="20000"/>
          </a:bodyPr>
          <a:lstStyle/>
          <a:p>
            <a:r>
              <a:rPr lang="en-US" dirty="0" smtClean="0"/>
              <a:t>Kepler's Second Law</a:t>
            </a:r>
          </a:p>
          <a:p>
            <a:pPr lvl="1"/>
            <a:r>
              <a:rPr lang="en-US" dirty="0" smtClean="0">
                <a:solidFill>
                  <a:srgbClr val="0070C0"/>
                </a:solidFill>
              </a:rPr>
              <a:t>A </a:t>
            </a:r>
            <a:r>
              <a:rPr lang="en-US" dirty="0">
                <a:solidFill>
                  <a:srgbClr val="0070C0"/>
                </a:solidFill>
              </a:rPr>
              <a:t>line between the center of the Earth and the satellite sweeps out equal areas in equal intervals of time.</a:t>
            </a:r>
          </a:p>
          <a:p>
            <a:r>
              <a:rPr lang="en-US" dirty="0"/>
              <a:t>Kepler's Second Law </a:t>
            </a:r>
            <a:r>
              <a:rPr lang="en-US" dirty="0" smtClean="0"/>
              <a:t>is also </a:t>
            </a:r>
            <a:r>
              <a:rPr lang="en-US" dirty="0" smtClean="0">
                <a:solidFill>
                  <a:srgbClr val="0070C0"/>
                </a:solidFill>
              </a:rPr>
              <a:t>a </a:t>
            </a:r>
            <a:r>
              <a:rPr lang="en-US" dirty="0">
                <a:solidFill>
                  <a:srgbClr val="0070C0"/>
                </a:solidFill>
              </a:rPr>
              <a:t>consequence of the physical law of conservation of angular momentum</a:t>
            </a:r>
            <a:r>
              <a:rPr lang="en-US" dirty="0"/>
              <a:t>.  This is the same principle that figure skaters use by pulling in their arms to speed up their spin rate and extend them out to slow their spin rate down.  </a:t>
            </a:r>
            <a:r>
              <a:rPr lang="en-US" dirty="0">
                <a:solidFill>
                  <a:srgbClr val="0070C0"/>
                </a:solidFill>
              </a:rPr>
              <a:t>This effect is amplified by gravity's inverse square law dictating lower speeds at higher altitudes and vice versa.</a:t>
            </a:r>
          </a:p>
          <a:p>
            <a:r>
              <a:rPr lang="en-US" dirty="0" smtClean="0"/>
              <a:t>This </a:t>
            </a:r>
            <a:r>
              <a:rPr lang="en-US" dirty="0"/>
              <a:t>gives elliptical orbits a very distinct characteristic: </a:t>
            </a:r>
            <a:r>
              <a:rPr lang="en-US" dirty="0">
                <a:solidFill>
                  <a:srgbClr val="0070C0"/>
                </a:solidFill>
              </a:rPr>
              <a:t>the satellite moves fastest at its lowest altitude (perigee) and it moves slowest at its highest altitude (apogee)</a:t>
            </a:r>
            <a:r>
              <a:rPr lang="en-US" dirty="0"/>
              <a:t>. This speed change is dramatic in highly elliptical orbits in which the satellite spends the majority of its time moving rather slowly near apogee.</a:t>
            </a:r>
          </a:p>
        </p:txBody>
      </p:sp>
      <p:pic>
        <p:nvPicPr>
          <p:cNvPr id="6" name="Picture 5"/>
          <p:cNvPicPr>
            <a:picLocks noChangeAspect="1"/>
          </p:cNvPicPr>
          <p:nvPr/>
        </p:nvPicPr>
        <p:blipFill>
          <a:blip r:embed="rId2"/>
          <a:stretch>
            <a:fillRect/>
          </a:stretch>
        </p:blipFill>
        <p:spPr>
          <a:xfrm>
            <a:off x="8330384" y="3030836"/>
            <a:ext cx="2846476" cy="1983517"/>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0917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Kepler’s </a:t>
            </a:r>
            <a:r>
              <a:rPr lang="en-US" dirty="0" smtClean="0"/>
              <a:t>Three Laws</a:t>
            </a:r>
            <a:endParaRPr lang="en-US" dirty="0"/>
          </a:p>
        </p:txBody>
      </p:sp>
      <p:sp>
        <p:nvSpPr>
          <p:cNvPr id="3" name="Content Placeholder 2"/>
          <p:cNvSpPr>
            <a:spLocks noGrp="1"/>
          </p:cNvSpPr>
          <p:nvPr>
            <p:ph idx="1"/>
          </p:nvPr>
        </p:nvSpPr>
        <p:spPr>
          <a:xfrm>
            <a:off x="838200" y="1825624"/>
            <a:ext cx="7424351" cy="4393943"/>
          </a:xfrm>
        </p:spPr>
        <p:txBody>
          <a:bodyPr>
            <a:normAutofit fontScale="85000" lnSpcReduction="10000"/>
          </a:bodyPr>
          <a:lstStyle/>
          <a:p>
            <a:r>
              <a:rPr lang="en-US" dirty="0" smtClean="0"/>
              <a:t>Kepler's Third Law</a:t>
            </a:r>
          </a:p>
          <a:p>
            <a:pPr lvl="1"/>
            <a:r>
              <a:rPr lang="en-US" dirty="0" smtClean="0">
                <a:solidFill>
                  <a:srgbClr val="0070C0"/>
                </a:solidFill>
              </a:rPr>
              <a:t>The </a:t>
            </a:r>
            <a:r>
              <a:rPr lang="en-US" dirty="0">
                <a:solidFill>
                  <a:srgbClr val="0070C0"/>
                </a:solidFill>
              </a:rPr>
              <a:t>square of the orbital period is proportional to the cube of the orbit's semi major </a:t>
            </a:r>
            <a:r>
              <a:rPr lang="en-US" dirty="0" smtClean="0">
                <a:solidFill>
                  <a:srgbClr val="0070C0"/>
                </a:solidFill>
              </a:rPr>
              <a:t>axis.</a:t>
            </a:r>
          </a:p>
          <a:p>
            <a:r>
              <a:rPr lang="en-US" dirty="0"/>
              <a:t>Kepler's Third Law states that you can </a:t>
            </a:r>
            <a:r>
              <a:rPr lang="en-US" dirty="0">
                <a:solidFill>
                  <a:srgbClr val="0070C0"/>
                </a:solidFill>
              </a:rPr>
              <a:t>compute the time it takes the satellite to make one complete orbit</a:t>
            </a:r>
            <a:r>
              <a:rPr lang="en-US" dirty="0"/>
              <a:t> (the period) </a:t>
            </a:r>
            <a:r>
              <a:rPr lang="en-US" dirty="0">
                <a:solidFill>
                  <a:srgbClr val="0070C0"/>
                </a:solidFill>
              </a:rPr>
              <a:t>from half the longest dimension of the orbital ellipse</a:t>
            </a:r>
            <a:r>
              <a:rPr lang="en-US" dirty="0"/>
              <a:t> (the semi major axis). This is also known as </a:t>
            </a:r>
            <a:r>
              <a:rPr lang="en-US" dirty="0">
                <a:solidFill>
                  <a:srgbClr val="0070C0"/>
                </a:solidFill>
              </a:rPr>
              <a:t>the harmonic law</a:t>
            </a:r>
            <a:r>
              <a:rPr lang="en-US" dirty="0"/>
              <a:t>. </a:t>
            </a:r>
            <a:endParaRPr lang="en-US" dirty="0" smtClean="0"/>
          </a:p>
          <a:p>
            <a:r>
              <a:rPr lang="en-US" dirty="0" smtClean="0"/>
              <a:t>The </a:t>
            </a:r>
            <a:r>
              <a:rPr lang="en-US" dirty="0"/>
              <a:t>mathematical relationship between </a:t>
            </a:r>
            <a:r>
              <a:rPr lang="en-US" dirty="0">
                <a:solidFill>
                  <a:srgbClr val="0070C0"/>
                </a:solidFill>
              </a:rPr>
              <a:t>period and semi major axis in the harmonic law results from two things</a:t>
            </a:r>
            <a:r>
              <a:rPr lang="en-US" dirty="0"/>
              <a:t>:</a:t>
            </a:r>
          </a:p>
          <a:p>
            <a:pPr lvl="1"/>
            <a:r>
              <a:rPr lang="en-US" dirty="0" smtClean="0">
                <a:solidFill>
                  <a:srgbClr val="0070C0"/>
                </a:solidFill>
              </a:rPr>
              <a:t>larger </a:t>
            </a:r>
            <a:r>
              <a:rPr lang="en-US" dirty="0">
                <a:solidFill>
                  <a:srgbClr val="0070C0"/>
                </a:solidFill>
              </a:rPr>
              <a:t>ellipses have a longer orbital path</a:t>
            </a:r>
            <a:r>
              <a:rPr lang="en-US" dirty="0"/>
              <a:t>, so (if everything else was equal) you would expect it to take more time to go around the longer path and</a:t>
            </a:r>
          </a:p>
          <a:p>
            <a:pPr lvl="1"/>
            <a:r>
              <a:rPr lang="en-US" dirty="0" smtClean="0">
                <a:solidFill>
                  <a:srgbClr val="0070C0"/>
                </a:solidFill>
              </a:rPr>
              <a:t>gravity's </a:t>
            </a:r>
            <a:r>
              <a:rPr lang="en-US" dirty="0">
                <a:solidFill>
                  <a:srgbClr val="0070C0"/>
                </a:solidFill>
              </a:rPr>
              <a:t>inverse square law dictates lower speeds at higher altitudes and higher speeds at lower altitudes</a:t>
            </a:r>
            <a:r>
              <a:rPr lang="en-US" dirty="0"/>
              <a:t>. </a:t>
            </a:r>
          </a:p>
        </p:txBody>
      </p:sp>
      <p:pic>
        <p:nvPicPr>
          <p:cNvPr id="4" name="Picture 3"/>
          <p:cNvPicPr>
            <a:picLocks noChangeAspect="1"/>
          </p:cNvPicPr>
          <p:nvPr/>
        </p:nvPicPr>
        <p:blipFill>
          <a:blip r:embed="rId2"/>
          <a:stretch>
            <a:fillRect/>
          </a:stretch>
        </p:blipFill>
        <p:spPr>
          <a:xfrm>
            <a:off x="8262551" y="2597835"/>
            <a:ext cx="3799360" cy="2849520"/>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118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Orbit Types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0070C0"/>
                </a:solidFill>
              </a:rPr>
              <a:t>LEO</a:t>
            </a:r>
            <a:r>
              <a:rPr lang="en-US" dirty="0" smtClean="0"/>
              <a:t> – Low Earth Orbit</a:t>
            </a:r>
          </a:p>
          <a:p>
            <a:pPr lvl="1"/>
            <a:r>
              <a:rPr lang="en-US" dirty="0"/>
              <a:t>A </a:t>
            </a:r>
            <a:r>
              <a:rPr lang="en-US" dirty="0">
                <a:solidFill>
                  <a:srgbClr val="0070C0"/>
                </a:solidFill>
              </a:rPr>
              <a:t>low Earth orbit (LEO) </a:t>
            </a:r>
            <a:r>
              <a:rPr lang="en-US" dirty="0"/>
              <a:t>is an orbit around Earth with an </a:t>
            </a:r>
            <a:r>
              <a:rPr lang="en-US" dirty="0">
                <a:solidFill>
                  <a:srgbClr val="0070C0"/>
                </a:solidFill>
              </a:rPr>
              <a:t>altitude between 160 kilometers</a:t>
            </a:r>
            <a:r>
              <a:rPr lang="en-US" dirty="0"/>
              <a:t> (99 mi), with an orbital period of about 88 minutes, </a:t>
            </a:r>
            <a:r>
              <a:rPr lang="en-US" dirty="0">
                <a:solidFill>
                  <a:srgbClr val="0070C0"/>
                </a:solidFill>
              </a:rPr>
              <a:t>and 2,000 kilometers</a:t>
            </a:r>
            <a:r>
              <a:rPr lang="en-US" dirty="0"/>
              <a:t> (1,200 mi), with an orbital period of about 127 minutes</a:t>
            </a:r>
            <a:r>
              <a:rPr lang="en-US" dirty="0" smtClean="0"/>
              <a:t>.</a:t>
            </a:r>
          </a:p>
          <a:p>
            <a:pPr lvl="2"/>
            <a:r>
              <a:rPr lang="en-US" dirty="0" smtClean="0">
                <a:solidFill>
                  <a:srgbClr val="0070C0"/>
                </a:solidFill>
              </a:rPr>
              <a:t>Objects </a:t>
            </a:r>
            <a:r>
              <a:rPr lang="en-US" dirty="0">
                <a:solidFill>
                  <a:srgbClr val="0070C0"/>
                </a:solidFill>
              </a:rPr>
              <a:t>below approximately 160 kilometers (99 mi) will experience very rapid orbital decay</a:t>
            </a:r>
            <a:r>
              <a:rPr lang="en-US" dirty="0"/>
              <a:t> and altitude </a:t>
            </a:r>
            <a:r>
              <a:rPr lang="en-US" dirty="0" smtClean="0"/>
              <a:t>loss.</a:t>
            </a:r>
          </a:p>
          <a:p>
            <a:pPr lvl="2"/>
            <a:r>
              <a:rPr lang="en-US" dirty="0" smtClean="0"/>
              <a:t>With </a:t>
            </a:r>
            <a:r>
              <a:rPr lang="en-US" dirty="0"/>
              <a:t>the exception of the manned lunar flights of the Apollo program, all human spaceflights have taken place in LEO (or were suborbital). The altitude record for a human spaceflight in LEO was Gemini 11 with an apogee of 1,374.1 kilometers (853.8 mi). All manned space stations to date, as well as the majority of artificial satellites, have been in LEO</a:t>
            </a:r>
            <a:r>
              <a:rPr lang="en-US" dirty="0" smtClean="0"/>
              <a:t>.</a:t>
            </a:r>
          </a:p>
          <a:p>
            <a:pPr lvl="1"/>
            <a:r>
              <a:rPr lang="en-US" dirty="0">
                <a:solidFill>
                  <a:srgbClr val="0070C0"/>
                </a:solidFill>
              </a:rPr>
              <a:t>Objects in LEO encounter atmospheric drag in the form of gases</a:t>
            </a:r>
            <a:r>
              <a:rPr lang="en-US" dirty="0"/>
              <a:t> in the thermosphere (approximately 80–500 km up) or exosphere (approximately 500 km and up), depending on orbit height. Objects in LEO orbit Earth between the atmosphere and below the inner Van Allen radiation belt. The altitude is usually not less than 300 km for satellites, as that would be impractical due to atmospheric drag.</a:t>
            </a:r>
          </a:p>
          <a:p>
            <a:pPr lvl="1"/>
            <a:r>
              <a:rPr lang="en-US" dirty="0" smtClean="0"/>
              <a:t>The </a:t>
            </a:r>
            <a:r>
              <a:rPr lang="en-US" dirty="0"/>
              <a:t>orbital velocity needed to maintain </a:t>
            </a:r>
            <a:r>
              <a:rPr lang="en-US" dirty="0">
                <a:solidFill>
                  <a:srgbClr val="0070C0"/>
                </a:solidFill>
              </a:rPr>
              <a:t>a stable low earth orbit is about 7.8 km/s</a:t>
            </a:r>
            <a:r>
              <a:rPr lang="en-US" dirty="0"/>
              <a:t>, but reduces with increased orbital altitude. </a:t>
            </a:r>
            <a:r>
              <a:rPr lang="en-US" dirty="0">
                <a:solidFill>
                  <a:srgbClr val="0070C0"/>
                </a:solidFill>
              </a:rPr>
              <a:t>The delta-v needed to achieve low earth orbit starts around 9.4 km/s</a:t>
            </a:r>
            <a:r>
              <a:rPr lang="en-US" dirty="0"/>
              <a:t>. Atmospheric and gravity drag associated with launch typically adds 1.5–2.0 km/s to the delta-v launch vehicle required to reach normal LEO orbital velocity of around 7.8 km/s (28,080 km/h).</a:t>
            </a:r>
            <a:endParaRPr lang="en-US" dirty="0" smtClean="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024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Orbit Types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0070C0"/>
                </a:solidFill>
              </a:rPr>
              <a:t>MEO</a:t>
            </a:r>
            <a:r>
              <a:rPr lang="en-US" dirty="0" smtClean="0"/>
              <a:t> – Medium Earth Orbit</a:t>
            </a:r>
          </a:p>
          <a:p>
            <a:pPr lvl="1"/>
            <a:r>
              <a:rPr lang="en-US" dirty="0">
                <a:solidFill>
                  <a:srgbClr val="0070C0"/>
                </a:solidFill>
              </a:rPr>
              <a:t>Medium Earth orbit</a:t>
            </a:r>
            <a:r>
              <a:rPr lang="en-US" dirty="0"/>
              <a:t> (MEO), sometimes called </a:t>
            </a:r>
            <a:r>
              <a:rPr lang="en-US" dirty="0">
                <a:solidFill>
                  <a:srgbClr val="0070C0"/>
                </a:solidFill>
              </a:rPr>
              <a:t>intermediate circular orbit </a:t>
            </a:r>
            <a:r>
              <a:rPr lang="en-US" dirty="0"/>
              <a:t>(ICO), is the region of space around the Earth above low Earth orbit (</a:t>
            </a:r>
            <a:r>
              <a:rPr lang="en-US" dirty="0">
                <a:solidFill>
                  <a:srgbClr val="0070C0"/>
                </a:solidFill>
              </a:rPr>
              <a:t>altitude of 2,000 </a:t>
            </a:r>
            <a:r>
              <a:rPr lang="en-US" dirty="0" smtClean="0">
                <a:solidFill>
                  <a:srgbClr val="0070C0"/>
                </a:solidFill>
              </a:rPr>
              <a:t>kilometers </a:t>
            </a:r>
            <a:r>
              <a:rPr lang="en-US" dirty="0"/>
              <a:t>(1,243 mi)) and below geostationary orbit (</a:t>
            </a:r>
            <a:r>
              <a:rPr lang="en-US" dirty="0">
                <a:solidFill>
                  <a:srgbClr val="0070C0"/>
                </a:solidFill>
              </a:rPr>
              <a:t>altitude of 35,786 </a:t>
            </a:r>
            <a:r>
              <a:rPr lang="en-US" dirty="0" smtClean="0">
                <a:solidFill>
                  <a:srgbClr val="0070C0"/>
                </a:solidFill>
              </a:rPr>
              <a:t>kilometers</a:t>
            </a:r>
            <a:r>
              <a:rPr lang="en-US" dirty="0" smtClean="0"/>
              <a:t> </a:t>
            </a:r>
            <a:r>
              <a:rPr lang="en-US" dirty="0"/>
              <a:t>(22,236 mi</a:t>
            </a:r>
            <a:r>
              <a:rPr lang="en-US" dirty="0" smtClean="0"/>
              <a:t>)).</a:t>
            </a:r>
            <a:endParaRPr lang="en-US" dirty="0"/>
          </a:p>
          <a:p>
            <a:pPr lvl="1"/>
            <a:r>
              <a:rPr lang="en-US" dirty="0"/>
              <a:t>The most common use for satellites in this region is for navigation, communication, and geodetic/space environment </a:t>
            </a:r>
            <a:r>
              <a:rPr lang="en-US" dirty="0" smtClean="0"/>
              <a:t>science.</a:t>
            </a:r>
          </a:p>
          <a:p>
            <a:pPr lvl="1"/>
            <a:r>
              <a:rPr lang="en-US" dirty="0" smtClean="0">
                <a:solidFill>
                  <a:srgbClr val="0070C0"/>
                </a:solidFill>
              </a:rPr>
              <a:t>The </a:t>
            </a:r>
            <a:r>
              <a:rPr lang="en-US" dirty="0">
                <a:solidFill>
                  <a:srgbClr val="0070C0"/>
                </a:solidFill>
              </a:rPr>
              <a:t>most common altitude is approximately 20,200 </a:t>
            </a:r>
            <a:r>
              <a:rPr lang="en-US" dirty="0" smtClean="0">
                <a:solidFill>
                  <a:srgbClr val="0070C0"/>
                </a:solidFill>
              </a:rPr>
              <a:t>kilometers</a:t>
            </a:r>
            <a:r>
              <a:rPr lang="en-US" dirty="0" smtClean="0"/>
              <a:t> </a:t>
            </a:r>
            <a:r>
              <a:rPr lang="en-US" dirty="0"/>
              <a:t>(12,552 mi)), which yields </a:t>
            </a:r>
            <a:r>
              <a:rPr lang="en-US" dirty="0">
                <a:solidFill>
                  <a:srgbClr val="0070C0"/>
                </a:solidFill>
              </a:rPr>
              <a:t>an orbital period of 12 hours</a:t>
            </a:r>
            <a:r>
              <a:rPr lang="en-US" dirty="0"/>
              <a:t>, as used, for example, by the Global Positioning System (GPS</a:t>
            </a:r>
            <a:r>
              <a:rPr lang="en-US" dirty="0" smtClean="0"/>
              <a:t>). </a:t>
            </a:r>
          </a:p>
          <a:p>
            <a:pPr lvl="1"/>
            <a:r>
              <a:rPr lang="en-US" dirty="0" smtClean="0"/>
              <a:t>Other </a:t>
            </a:r>
            <a:r>
              <a:rPr lang="en-US" dirty="0"/>
              <a:t>satellites in Medium Earth Orbit include Glonass (with an altitude of 19,100 </a:t>
            </a:r>
            <a:r>
              <a:rPr lang="en-US" dirty="0" smtClean="0"/>
              <a:t>kilometers </a:t>
            </a:r>
            <a:r>
              <a:rPr lang="en-US" dirty="0"/>
              <a:t>(11,868 mi)) and Galileo (with an altitude of 23,222 </a:t>
            </a:r>
            <a:r>
              <a:rPr lang="en-US" dirty="0" smtClean="0"/>
              <a:t>kilometers </a:t>
            </a:r>
            <a:r>
              <a:rPr lang="en-US" dirty="0"/>
              <a:t>(14,429 mi)) </a:t>
            </a:r>
            <a:r>
              <a:rPr lang="en-US" dirty="0" smtClean="0"/>
              <a:t>constellations.</a:t>
            </a:r>
          </a:p>
          <a:p>
            <a:pPr lvl="1"/>
            <a:r>
              <a:rPr lang="en-US" dirty="0" smtClean="0"/>
              <a:t>Communications </a:t>
            </a:r>
            <a:r>
              <a:rPr lang="en-US" dirty="0"/>
              <a:t>satellites that cover the North and South Pole are also put in </a:t>
            </a:r>
            <a:r>
              <a:rPr lang="en-US" dirty="0" smtClean="0"/>
              <a:t>MEO.</a:t>
            </a:r>
            <a:endParaRPr lang="en-US" dirty="0"/>
          </a:p>
          <a:p>
            <a:pPr lvl="1"/>
            <a:r>
              <a:rPr lang="en-US" dirty="0">
                <a:solidFill>
                  <a:srgbClr val="0070C0"/>
                </a:solidFill>
              </a:rPr>
              <a:t>The orbital periods of MEO satellites range from about 2 to nearly 24 hours</a:t>
            </a:r>
            <a:endParaRPr lang="en-US" dirty="0" smtClean="0">
              <a:solidFill>
                <a:srgbClr val="0070C0"/>
              </a:solidFill>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907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Orbit Types</a:t>
            </a:r>
            <a:endParaRPr lang="en-US" dirty="0"/>
          </a:p>
        </p:txBody>
      </p:sp>
      <p:sp>
        <p:nvSpPr>
          <p:cNvPr id="3" name="Content Placeholder 2"/>
          <p:cNvSpPr>
            <a:spLocks noGrp="1"/>
          </p:cNvSpPr>
          <p:nvPr>
            <p:ph idx="1"/>
          </p:nvPr>
        </p:nvSpPr>
        <p:spPr/>
        <p:txBody>
          <a:bodyPr>
            <a:normAutofit/>
          </a:bodyPr>
          <a:lstStyle/>
          <a:p>
            <a:r>
              <a:rPr lang="en-US" dirty="0" smtClean="0">
                <a:solidFill>
                  <a:srgbClr val="0070C0"/>
                </a:solidFill>
              </a:rPr>
              <a:t>HEO</a:t>
            </a:r>
            <a:r>
              <a:rPr lang="en-US" dirty="0" smtClean="0"/>
              <a:t> – High Earth Orbit</a:t>
            </a:r>
          </a:p>
          <a:p>
            <a:pPr lvl="1"/>
            <a:r>
              <a:rPr lang="en-US" dirty="0"/>
              <a:t>A </a:t>
            </a:r>
            <a:r>
              <a:rPr lang="en-US" dirty="0">
                <a:solidFill>
                  <a:srgbClr val="0070C0"/>
                </a:solidFill>
              </a:rPr>
              <a:t>high Earth orbit</a:t>
            </a:r>
            <a:r>
              <a:rPr lang="en-US" dirty="0"/>
              <a:t> is a geocentric orbit with an altitude entirely above that of a geosynchronous orbit (</a:t>
            </a:r>
            <a:r>
              <a:rPr lang="en-US" dirty="0">
                <a:solidFill>
                  <a:srgbClr val="0070C0"/>
                </a:solidFill>
              </a:rPr>
              <a:t>35,786 </a:t>
            </a:r>
            <a:r>
              <a:rPr lang="en-US" dirty="0" smtClean="0">
                <a:solidFill>
                  <a:srgbClr val="0070C0"/>
                </a:solidFill>
              </a:rPr>
              <a:t>kilometers </a:t>
            </a:r>
            <a:r>
              <a:rPr lang="en-US" dirty="0"/>
              <a:t>(22,236 mi</a:t>
            </a:r>
            <a:r>
              <a:rPr lang="en-US" dirty="0" smtClean="0"/>
              <a:t>)).</a:t>
            </a:r>
          </a:p>
          <a:p>
            <a:pPr lvl="1"/>
            <a:r>
              <a:rPr lang="en-US" dirty="0" smtClean="0"/>
              <a:t>The </a:t>
            </a:r>
            <a:r>
              <a:rPr lang="en-US" dirty="0">
                <a:solidFill>
                  <a:srgbClr val="0070C0"/>
                </a:solidFill>
              </a:rPr>
              <a:t>orbital periods of such orbits are greater than twenty-four hours</a:t>
            </a:r>
            <a:r>
              <a:rPr lang="en-US" dirty="0"/>
              <a:t>, therefore satellites in such orbits have an apparent retrograde motion – that is, even if they are in a prograde orbit (90° &gt; inclination &gt;= 0°), their orbital velocity is lower than Earth's rotational speed, causing their ground track to move westward on </a:t>
            </a:r>
            <a:r>
              <a:rPr lang="en-US" dirty="0" smtClean="0"/>
              <a:t>Earth's.</a:t>
            </a:r>
            <a:endParaRPr lang="en-US" dirty="0" smtClean="0">
              <a:solidFill>
                <a:srgbClr val="0070C0"/>
              </a:solidFill>
            </a:endParaRPr>
          </a:p>
        </p:txBody>
      </p:sp>
      <p:pic>
        <p:nvPicPr>
          <p:cNvPr id="4" name="Picture 3"/>
          <p:cNvPicPr>
            <a:picLocks noChangeAspect="1"/>
          </p:cNvPicPr>
          <p:nvPr/>
        </p:nvPicPr>
        <p:blipFill>
          <a:blip r:embed="rId2"/>
          <a:stretch>
            <a:fillRect/>
          </a:stretch>
        </p:blipFill>
        <p:spPr>
          <a:xfrm>
            <a:off x="3750919" y="4783224"/>
            <a:ext cx="3715882" cy="1757620"/>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22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Orbit Types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0070C0"/>
                </a:solidFill>
              </a:rPr>
              <a:t>GEO</a:t>
            </a:r>
            <a:r>
              <a:rPr lang="en-US" dirty="0" smtClean="0"/>
              <a:t> </a:t>
            </a:r>
            <a:r>
              <a:rPr lang="en-US" dirty="0"/>
              <a:t>– </a:t>
            </a:r>
            <a:r>
              <a:rPr lang="en-US" dirty="0" smtClean="0"/>
              <a:t>Geosynchronous Earth Orbit</a:t>
            </a:r>
          </a:p>
          <a:p>
            <a:pPr lvl="1"/>
            <a:r>
              <a:rPr lang="en-US" dirty="0"/>
              <a:t>A </a:t>
            </a:r>
            <a:r>
              <a:rPr lang="en-US" dirty="0" smtClean="0">
                <a:solidFill>
                  <a:srgbClr val="0070C0"/>
                </a:solidFill>
              </a:rPr>
              <a:t>geosynchronous Earth </a:t>
            </a:r>
            <a:r>
              <a:rPr lang="en-US" dirty="0">
                <a:solidFill>
                  <a:srgbClr val="0070C0"/>
                </a:solidFill>
              </a:rPr>
              <a:t>orbit</a:t>
            </a:r>
            <a:r>
              <a:rPr lang="en-US" dirty="0"/>
              <a:t> (sometimes abbreviated GSO) is an orbit around the Earth with an </a:t>
            </a:r>
            <a:r>
              <a:rPr lang="en-US" dirty="0" smtClean="0"/>
              <a:t>(</a:t>
            </a:r>
            <a:r>
              <a:rPr lang="en-US" dirty="0"/>
              <a:t>approximately </a:t>
            </a:r>
            <a:r>
              <a:rPr lang="en-US" dirty="0">
                <a:solidFill>
                  <a:srgbClr val="0070C0"/>
                </a:solidFill>
              </a:rPr>
              <a:t>23 hours 56 minutes and 4 seconds</a:t>
            </a:r>
            <a:r>
              <a:rPr lang="en-US" dirty="0"/>
              <a:t>), matching the Earth's sidereal rotation </a:t>
            </a:r>
            <a:r>
              <a:rPr lang="en-US" dirty="0" smtClean="0"/>
              <a:t>period. </a:t>
            </a:r>
            <a:endParaRPr lang="en-US" dirty="0" smtClean="0">
              <a:solidFill>
                <a:srgbClr val="0070C0"/>
              </a:solidFill>
            </a:endParaRPr>
          </a:p>
          <a:p>
            <a:pPr lvl="1"/>
            <a:r>
              <a:rPr lang="en-US" dirty="0" smtClean="0"/>
              <a:t>The </a:t>
            </a:r>
            <a:r>
              <a:rPr lang="en-US" dirty="0"/>
              <a:t>synchronization of rotation and orbital period means that, for an observer on the surface of the Earth, </a:t>
            </a:r>
            <a:r>
              <a:rPr lang="en-US" dirty="0">
                <a:solidFill>
                  <a:srgbClr val="0070C0"/>
                </a:solidFill>
              </a:rPr>
              <a:t>an object in geosynchronous orbit returns to exactly the same position in the sky after a period of one sidereal day</a:t>
            </a:r>
            <a:r>
              <a:rPr lang="en-US" dirty="0"/>
              <a:t>. Over the course of a day, the object's position in the sky traces out a path, typically in the form of an analemma, whose precise characteristics depend on the orbit's inclination and eccentricity.</a:t>
            </a:r>
          </a:p>
          <a:p>
            <a:pPr lvl="1"/>
            <a:r>
              <a:rPr lang="en-US" dirty="0" smtClean="0"/>
              <a:t>A </a:t>
            </a:r>
            <a:r>
              <a:rPr lang="en-US" dirty="0"/>
              <a:t>special case of geosynchronous orbit is the geostationary orbit, which is a circular geosynchronous orbit at zero inclination (that is, directly above the equator). A satellite in a geostationary orbit appears stationary, always at the same point in the sky, to ground observers. Popularly or loosely, the term "geosynchronous" may be used to mean </a:t>
            </a:r>
            <a:r>
              <a:rPr lang="en-US" dirty="0" smtClean="0"/>
              <a:t>geostationary. </a:t>
            </a:r>
            <a:r>
              <a:rPr lang="en-US" dirty="0"/>
              <a:t>Specifically, </a:t>
            </a:r>
            <a:r>
              <a:rPr lang="en-US" dirty="0">
                <a:solidFill>
                  <a:srgbClr val="0070C0"/>
                </a:solidFill>
              </a:rPr>
              <a:t>geosynchronous Earth orbit (GEO) may be a synonym for geosynchronous equatorial </a:t>
            </a:r>
            <a:r>
              <a:rPr lang="en-US" dirty="0" smtClean="0">
                <a:solidFill>
                  <a:srgbClr val="0070C0"/>
                </a:solidFill>
              </a:rPr>
              <a:t>orbit, </a:t>
            </a:r>
            <a:r>
              <a:rPr lang="en-US" dirty="0">
                <a:solidFill>
                  <a:srgbClr val="0070C0"/>
                </a:solidFill>
              </a:rPr>
              <a:t>or geostationary earth </a:t>
            </a:r>
            <a:r>
              <a:rPr lang="en-US" dirty="0" smtClean="0">
                <a:solidFill>
                  <a:srgbClr val="0070C0"/>
                </a:solidFill>
              </a:rPr>
              <a:t>orbit</a:t>
            </a:r>
            <a:r>
              <a:rPr lang="en-US" dirty="0" smtClean="0"/>
              <a:t>. </a:t>
            </a:r>
          </a:p>
          <a:p>
            <a:pPr lvl="1"/>
            <a:r>
              <a:rPr lang="en-US" dirty="0"/>
              <a:t>Author Arthur C. Clarke is credited with proposing the notion of using a geostationary orbit for communications </a:t>
            </a:r>
            <a:r>
              <a:rPr lang="en-US" dirty="0" smtClean="0"/>
              <a:t>satellites. </a:t>
            </a:r>
            <a:r>
              <a:rPr lang="en-US" dirty="0"/>
              <a:t>The orbit is also known as </a:t>
            </a:r>
            <a:r>
              <a:rPr lang="en-US" dirty="0">
                <a:solidFill>
                  <a:srgbClr val="0070C0"/>
                </a:solidFill>
              </a:rPr>
              <a:t>the Clarke Orbit</a:t>
            </a:r>
            <a:r>
              <a:rPr lang="en-US" dirty="0"/>
              <a:t>. Together, the collection of artificial satellites in these orbits is known as the Clarke Belt</a:t>
            </a:r>
            <a:r>
              <a:rPr lang="en-US" dirty="0" smtClean="0"/>
              <a:t>.</a:t>
            </a:r>
            <a:endParaRPr lang="en-US" dirty="0" smtClean="0">
              <a:solidFill>
                <a:srgbClr val="0070C0"/>
              </a:solidFill>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23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 Orbit – Van Allen Radiation Belt</a:t>
            </a:r>
            <a:endParaRPr lang="en-US" dirty="0"/>
          </a:p>
        </p:txBody>
      </p:sp>
      <p:sp>
        <p:nvSpPr>
          <p:cNvPr id="3" name="Content Placeholder 2"/>
          <p:cNvSpPr>
            <a:spLocks noGrp="1"/>
          </p:cNvSpPr>
          <p:nvPr>
            <p:ph idx="1"/>
          </p:nvPr>
        </p:nvSpPr>
        <p:spPr>
          <a:xfrm>
            <a:off x="838200" y="1825624"/>
            <a:ext cx="10249930" cy="3347737"/>
          </a:xfrm>
        </p:spPr>
        <p:txBody>
          <a:bodyPr>
            <a:normAutofit fontScale="70000" lnSpcReduction="20000"/>
          </a:bodyPr>
          <a:lstStyle/>
          <a:p>
            <a:r>
              <a:rPr lang="en-US" dirty="0"/>
              <a:t>A </a:t>
            </a:r>
            <a:r>
              <a:rPr lang="en-US" dirty="0">
                <a:solidFill>
                  <a:srgbClr val="0070C0"/>
                </a:solidFill>
              </a:rPr>
              <a:t>Van Allen radiation belt is one of at least two layers of energetic charged particles</a:t>
            </a:r>
            <a:r>
              <a:rPr lang="en-US" dirty="0"/>
              <a:t> (plasma) that is held in place around the planet Earth by the planet's magnetic field. </a:t>
            </a:r>
            <a:endParaRPr lang="en-US" dirty="0" smtClean="0"/>
          </a:p>
          <a:p>
            <a:r>
              <a:rPr lang="en-US" dirty="0" smtClean="0"/>
              <a:t>The </a:t>
            </a:r>
            <a:r>
              <a:rPr lang="en-US" dirty="0"/>
              <a:t>belts extend from an altitude of about </a:t>
            </a:r>
            <a:r>
              <a:rPr lang="en-US" dirty="0">
                <a:solidFill>
                  <a:srgbClr val="0070C0"/>
                </a:solidFill>
              </a:rPr>
              <a:t>1,000 to 60,000 kilometers</a:t>
            </a:r>
            <a:r>
              <a:rPr lang="en-US" dirty="0"/>
              <a:t> above the surface in which region radiation levels vary. Most of the particles that form </a:t>
            </a:r>
            <a:r>
              <a:rPr lang="en-US" dirty="0">
                <a:solidFill>
                  <a:srgbClr val="0070C0"/>
                </a:solidFill>
              </a:rPr>
              <a:t>the belts are thought to come from solar wind and other particles by cosmic </a:t>
            </a:r>
            <a:r>
              <a:rPr lang="en-US" dirty="0" smtClean="0">
                <a:solidFill>
                  <a:srgbClr val="0070C0"/>
                </a:solidFill>
              </a:rPr>
              <a:t>rays</a:t>
            </a:r>
            <a:r>
              <a:rPr lang="en-US" dirty="0" smtClean="0"/>
              <a:t>.</a:t>
            </a:r>
          </a:p>
          <a:p>
            <a:r>
              <a:rPr lang="en-US" dirty="0" smtClean="0"/>
              <a:t>The </a:t>
            </a:r>
            <a:r>
              <a:rPr lang="en-US" dirty="0"/>
              <a:t>belts are named after their discoverer, </a:t>
            </a:r>
            <a:r>
              <a:rPr lang="en-US" dirty="0">
                <a:solidFill>
                  <a:srgbClr val="0070C0"/>
                </a:solidFill>
              </a:rPr>
              <a:t>James Van Allen</a:t>
            </a:r>
            <a:r>
              <a:rPr lang="en-US" dirty="0"/>
              <a:t>, and are located in the inner region of the Earth's magnetosphere</a:t>
            </a:r>
            <a:r>
              <a:rPr lang="en-US" dirty="0">
                <a:solidFill>
                  <a:srgbClr val="0070C0"/>
                </a:solidFill>
              </a:rPr>
              <a:t>. The belts contain energetic electrons that form the outer belt and a combination of protons and electrons that form the inner belt</a:t>
            </a:r>
            <a:r>
              <a:rPr lang="en-US" dirty="0"/>
              <a:t>. </a:t>
            </a:r>
            <a:endParaRPr lang="en-US" dirty="0" smtClean="0"/>
          </a:p>
          <a:p>
            <a:r>
              <a:rPr lang="en-US" dirty="0" smtClean="0"/>
              <a:t>The </a:t>
            </a:r>
            <a:r>
              <a:rPr lang="en-US" dirty="0"/>
              <a:t>radiation belts additionally contain lesser amounts of other nuclei, such as alpha particles. </a:t>
            </a:r>
            <a:endParaRPr lang="en-US" dirty="0" smtClean="0"/>
          </a:p>
          <a:p>
            <a:r>
              <a:rPr lang="en-US" dirty="0" smtClean="0">
                <a:solidFill>
                  <a:srgbClr val="0070C0"/>
                </a:solidFill>
              </a:rPr>
              <a:t>The </a:t>
            </a:r>
            <a:r>
              <a:rPr lang="en-US" dirty="0">
                <a:solidFill>
                  <a:srgbClr val="0070C0"/>
                </a:solidFill>
              </a:rPr>
              <a:t>belts endanger satellites, which must protect their sensitive components with adequate shielding if their orbit spends significant time in the radiation belts</a:t>
            </a:r>
            <a:r>
              <a:rPr lang="en-US" dirty="0"/>
              <a:t>. </a:t>
            </a:r>
            <a:endParaRPr lang="en-US" dirty="0" smtClean="0"/>
          </a:p>
          <a:p>
            <a:r>
              <a:rPr lang="en-US" dirty="0" smtClean="0"/>
              <a:t>In </a:t>
            </a:r>
            <a:r>
              <a:rPr lang="en-US" dirty="0"/>
              <a:t>2013, NASA reported that the Van Allen Probes had discovered a transient, third radiation belt, which was observed for four weeks until destroyed by a powerful, interplanetary shock wave from the </a:t>
            </a:r>
            <a:r>
              <a:rPr lang="en-US" dirty="0" smtClean="0"/>
              <a:t>Sun.</a:t>
            </a:r>
            <a:endParaRPr lang="en-US" dirty="0"/>
          </a:p>
        </p:txBody>
      </p:sp>
      <p:pic>
        <p:nvPicPr>
          <p:cNvPr id="4" name="Picture 3"/>
          <p:cNvPicPr>
            <a:picLocks noChangeAspect="1"/>
          </p:cNvPicPr>
          <p:nvPr/>
        </p:nvPicPr>
        <p:blipFill>
          <a:blip r:embed="rId2"/>
          <a:stretch>
            <a:fillRect/>
          </a:stretch>
        </p:blipFill>
        <p:spPr>
          <a:xfrm>
            <a:off x="4654120" y="5173361"/>
            <a:ext cx="2883759" cy="1586067"/>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974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pic>
        <p:nvPicPr>
          <p:cNvPr id="6" name="Content Placeholder 5"/>
          <p:cNvPicPr>
            <a:picLocks noGrp="1" noChangeAspect="1"/>
          </p:cNvPicPr>
          <p:nvPr>
            <p:ph sz="half" idx="1"/>
          </p:nvPr>
        </p:nvPicPr>
        <p:blipFill>
          <a:blip r:embed="rId3"/>
          <a:stretch>
            <a:fillRect/>
          </a:stretch>
        </p:blipFill>
        <p:spPr>
          <a:xfrm>
            <a:off x="1397000" y="1981200"/>
            <a:ext cx="4114800" cy="4114800"/>
          </a:xfrm>
          <a:prstGeom prst="rect">
            <a:avLst/>
          </a:prstGeom>
        </p:spPr>
      </p:pic>
      <p:sp>
        <p:nvSpPr>
          <p:cNvPr id="4" name="Content Placeholder 3"/>
          <p:cNvSpPr>
            <a:spLocks noGrp="1"/>
          </p:cNvSpPr>
          <p:nvPr>
            <p:ph sz="half" idx="2"/>
          </p:nvPr>
        </p:nvSpPr>
        <p:spPr>
          <a:xfrm>
            <a:off x="6197600" y="1981199"/>
            <a:ext cx="5137665" cy="4567882"/>
          </a:xfrm>
        </p:spPr>
        <p:txBody>
          <a:bodyPr>
            <a:normAutofit fontScale="55000" lnSpcReduction="20000"/>
          </a:bodyPr>
          <a:lstStyle/>
          <a:p>
            <a:r>
              <a:rPr lang="en-US" dirty="0" smtClean="0"/>
              <a:t>Astronomy</a:t>
            </a:r>
          </a:p>
          <a:p>
            <a:pPr lvl="1"/>
            <a:endParaRPr lang="en-US" dirty="0" smtClean="0">
              <a:solidFill>
                <a:srgbClr val="0070C0"/>
              </a:solidFill>
            </a:endParaRPr>
          </a:p>
          <a:p>
            <a:pPr lvl="1"/>
            <a:r>
              <a:rPr lang="en-US" dirty="0" smtClean="0">
                <a:solidFill>
                  <a:srgbClr val="0070C0"/>
                </a:solidFill>
              </a:rPr>
              <a:t>Astronomy </a:t>
            </a:r>
            <a:r>
              <a:rPr lang="en-US" dirty="0">
                <a:solidFill>
                  <a:srgbClr val="0070C0"/>
                </a:solidFill>
              </a:rPr>
              <a:t>is a natural science which is the study of celestial objects </a:t>
            </a:r>
            <a:r>
              <a:rPr lang="en-US" dirty="0"/>
              <a:t>(such as stars, galaxies, planets, moons, and nebulae), the physics, chemistry, and evolution of such objects, and phenomena that originate outside the atmosphere of Earth, including supernovae explosions, gamma ray bursts, and cosmic microwave background radiation</a:t>
            </a:r>
            <a:r>
              <a:rPr lang="en-US" dirty="0" smtClean="0"/>
              <a:t>.</a:t>
            </a:r>
          </a:p>
          <a:p>
            <a:pPr lvl="1"/>
            <a:r>
              <a:rPr lang="en-US" dirty="0">
                <a:solidFill>
                  <a:srgbClr val="0070C0"/>
                </a:solidFill>
              </a:rPr>
              <a:t>Astronomy is one of the oldest sciences</a:t>
            </a:r>
            <a:r>
              <a:rPr lang="en-US" dirty="0"/>
              <a:t>. </a:t>
            </a:r>
            <a:endParaRPr lang="en-US" dirty="0" smtClean="0"/>
          </a:p>
          <a:p>
            <a:pPr lvl="1"/>
            <a:r>
              <a:rPr lang="en-US" dirty="0" smtClean="0"/>
              <a:t>Prehistoric </a:t>
            </a:r>
            <a:r>
              <a:rPr lang="en-US" dirty="0"/>
              <a:t>cultures have left astronomical artifacts such as the Egyptian monuments and Nubian monuments, and early civilizations such as the Babylonians, Greeks, Chinese, Indians, Iranians and Maya performed methodical observations of the night sky. </a:t>
            </a:r>
            <a:endParaRPr lang="en-US" dirty="0" smtClean="0"/>
          </a:p>
          <a:p>
            <a:pPr lvl="1"/>
            <a:r>
              <a:rPr lang="en-US" dirty="0" smtClean="0"/>
              <a:t>The </a:t>
            </a:r>
            <a:r>
              <a:rPr lang="en-US" dirty="0"/>
              <a:t>invention of the telescope was required before astronomy was able to develop into a modern science. </a:t>
            </a:r>
            <a:endParaRPr lang="en-US" dirty="0" smtClean="0"/>
          </a:p>
          <a:p>
            <a:pPr lvl="1"/>
            <a:r>
              <a:rPr lang="en-US" dirty="0" smtClean="0"/>
              <a:t>Historically</a:t>
            </a:r>
            <a:r>
              <a:rPr lang="en-US" dirty="0"/>
              <a:t>, astronomy has included disciplines as diverse as astrometry, celestial navigation, observational astronomy and the making of calendars, but professional astronomy is nowadays often considered to be </a:t>
            </a:r>
            <a:r>
              <a:rPr lang="en-US" dirty="0" smtClean="0">
                <a:solidFill>
                  <a:srgbClr val="0070C0"/>
                </a:solidFill>
              </a:rPr>
              <a:t>synonymous with astrophysics.</a:t>
            </a:r>
          </a:p>
        </p:txBody>
      </p:sp>
      <p:pic>
        <p:nvPicPr>
          <p:cNvPr id="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476"/>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296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 Orbit Size &amp; Shape</a:t>
            </a:r>
            <a:endParaRPr lang="en-US" dirty="0"/>
          </a:p>
        </p:txBody>
      </p:sp>
      <p:sp>
        <p:nvSpPr>
          <p:cNvPr id="3" name="Content Placeholder 2"/>
          <p:cNvSpPr>
            <a:spLocks noGrp="1"/>
          </p:cNvSpPr>
          <p:nvPr>
            <p:ph idx="1"/>
          </p:nvPr>
        </p:nvSpPr>
        <p:spPr>
          <a:xfrm>
            <a:off x="838200" y="1825625"/>
            <a:ext cx="7539681" cy="4351338"/>
          </a:xfrm>
        </p:spPr>
        <p:txBody>
          <a:bodyPr>
            <a:normAutofit/>
          </a:bodyPr>
          <a:lstStyle/>
          <a:p>
            <a:r>
              <a:rPr lang="en-US" dirty="0" smtClean="0">
                <a:solidFill>
                  <a:srgbClr val="0070C0"/>
                </a:solidFill>
              </a:rPr>
              <a:t>Apogee</a:t>
            </a:r>
          </a:p>
          <a:p>
            <a:pPr lvl="1"/>
            <a:r>
              <a:rPr lang="en-US" dirty="0"/>
              <a:t>or more formally apsis, is the point, in an elliptical Earth orbit, of greatest distance from the </a:t>
            </a:r>
            <a:r>
              <a:rPr lang="en-US" dirty="0" smtClean="0"/>
              <a:t>Earth.</a:t>
            </a:r>
            <a:endParaRPr lang="en-US" dirty="0"/>
          </a:p>
          <a:p>
            <a:pPr lvl="1"/>
            <a:r>
              <a:rPr lang="en-US" dirty="0" smtClean="0">
                <a:solidFill>
                  <a:srgbClr val="0070C0"/>
                </a:solidFill>
              </a:rPr>
              <a:t>The </a:t>
            </a:r>
            <a:r>
              <a:rPr lang="en-US" dirty="0">
                <a:solidFill>
                  <a:srgbClr val="0070C0"/>
                </a:solidFill>
              </a:rPr>
              <a:t>point in a satellite’s orbit where it is farthest from the </a:t>
            </a:r>
            <a:r>
              <a:rPr lang="en-US" dirty="0" smtClean="0">
                <a:solidFill>
                  <a:srgbClr val="0070C0"/>
                </a:solidFill>
              </a:rPr>
              <a:t>earth</a:t>
            </a:r>
            <a:r>
              <a:rPr lang="en-US" dirty="0" smtClean="0"/>
              <a:t>.</a:t>
            </a:r>
          </a:p>
          <a:p>
            <a:endParaRPr lang="en-US" dirty="0"/>
          </a:p>
          <a:p>
            <a:r>
              <a:rPr lang="en-US" dirty="0">
                <a:solidFill>
                  <a:srgbClr val="0070C0"/>
                </a:solidFill>
              </a:rPr>
              <a:t>Perigee</a:t>
            </a:r>
          </a:p>
          <a:p>
            <a:pPr lvl="1"/>
            <a:r>
              <a:rPr lang="en-US" dirty="0" smtClean="0"/>
              <a:t>the </a:t>
            </a:r>
            <a:r>
              <a:rPr lang="en-US" dirty="0"/>
              <a:t>point in outer space where an object traveling around the Earth (such as a satellite or the moon) is closest to the Earth</a:t>
            </a:r>
            <a:endParaRPr lang="en-US" dirty="0" smtClean="0"/>
          </a:p>
          <a:p>
            <a:pPr lvl="1"/>
            <a:r>
              <a:rPr lang="en-US" dirty="0" smtClean="0">
                <a:solidFill>
                  <a:srgbClr val="0070C0"/>
                </a:solidFill>
              </a:rPr>
              <a:t>The </a:t>
            </a:r>
            <a:r>
              <a:rPr lang="en-US" dirty="0">
                <a:solidFill>
                  <a:srgbClr val="0070C0"/>
                </a:solidFill>
              </a:rPr>
              <a:t>point in a satellite’s orbit where it is closest to the </a:t>
            </a:r>
            <a:r>
              <a:rPr lang="en-US" dirty="0" smtClean="0">
                <a:solidFill>
                  <a:srgbClr val="0070C0"/>
                </a:solidFill>
              </a:rPr>
              <a:t>earth</a:t>
            </a:r>
            <a:r>
              <a:rPr lang="en-US" dirty="0" smtClean="0"/>
              <a:t>.</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6133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 Orbit Size &amp; Shape</a:t>
            </a:r>
            <a:endParaRPr lang="en-US" dirty="0"/>
          </a:p>
        </p:txBody>
      </p:sp>
      <p:sp>
        <p:nvSpPr>
          <p:cNvPr id="3" name="Content Placeholder 2"/>
          <p:cNvSpPr>
            <a:spLocks noGrp="1"/>
          </p:cNvSpPr>
          <p:nvPr>
            <p:ph idx="1"/>
          </p:nvPr>
        </p:nvSpPr>
        <p:spPr/>
        <p:txBody>
          <a:bodyPr/>
          <a:lstStyle/>
          <a:p>
            <a:r>
              <a:rPr lang="en-US" dirty="0" smtClean="0">
                <a:solidFill>
                  <a:srgbClr val="0070C0"/>
                </a:solidFill>
              </a:rPr>
              <a:t>Semi-Major Axis</a:t>
            </a:r>
          </a:p>
          <a:p>
            <a:pPr lvl="1"/>
            <a:r>
              <a:rPr lang="en-US" dirty="0"/>
              <a:t>In geometry, the </a:t>
            </a:r>
            <a:r>
              <a:rPr lang="en-US" dirty="0">
                <a:solidFill>
                  <a:srgbClr val="0070C0"/>
                </a:solidFill>
              </a:rPr>
              <a:t>major axis</a:t>
            </a:r>
            <a:r>
              <a:rPr lang="en-US" dirty="0"/>
              <a:t> of an ellipse is </a:t>
            </a:r>
            <a:r>
              <a:rPr lang="en-US" dirty="0">
                <a:solidFill>
                  <a:srgbClr val="0070C0"/>
                </a:solidFill>
              </a:rPr>
              <a:t>the longest diameter</a:t>
            </a:r>
            <a:r>
              <a:rPr lang="en-US" dirty="0"/>
              <a:t>: a line (line segment) that runs through the center and both foci, with ends at the widest points of the shape. </a:t>
            </a:r>
            <a:endParaRPr lang="en-US" dirty="0" smtClean="0"/>
          </a:p>
          <a:p>
            <a:pPr lvl="1"/>
            <a:r>
              <a:rPr lang="en-US" dirty="0" smtClean="0">
                <a:solidFill>
                  <a:srgbClr val="0070C0"/>
                </a:solidFill>
              </a:rPr>
              <a:t>The </a:t>
            </a:r>
            <a:r>
              <a:rPr lang="en-US" dirty="0">
                <a:solidFill>
                  <a:srgbClr val="0070C0"/>
                </a:solidFill>
              </a:rPr>
              <a:t>semi-major axis is one half of the major axis</a:t>
            </a:r>
            <a:r>
              <a:rPr lang="en-US" dirty="0"/>
              <a:t>, and thus runs from the </a:t>
            </a:r>
            <a:r>
              <a:rPr lang="en-US" dirty="0" smtClean="0"/>
              <a:t>center, </a:t>
            </a:r>
            <a:r>
              <a:rPr lang="en-US" dirty="0"/>
              <a:t>through a focus, and to the edge of the ellipse; essentially, it is </a:t>
            </a:r>
            <a:r>
              <a:rPr lang="en-US" dirty="0">
                <a:solidFill>
                  <a:srgbClr val="0070C0"/>
                </a:solidFill>
              </a:rPr>
              <a:t>the radius of an orbit at the orbit's two most distant points</a:t>
            </a:r>
            <a:r>
              <a:rPr lang="en-US" dirty="0"/>
              <a:t>. </a:t>
            </a:r>
            <a:endParaRPr lang="en-US" dirty="0" smtClean="0"/>
          </a:p>
          <a:p>
            <a:pPr lvl="1"/>
            <a:r>
              <a:rPr lang="en-US" dirty="0" smtClean="0"/>
              <a:t>For </a:t>
            </a:r>
            <a:r>
              <a:rPr lang="en-US" dirty="0"/>
              <a:t>the special case of a circle, the semi-major axis is the radius. </a:t>
            </a:r>
            <a:endParaRPr lang="en-US" dirty="0" smtClean="0"/>
          </a:p>
          <a:p>
            <a:pPr lvl="1"/>
            <a:r>
              <a:rPr lang="en-US" dirty="0" smtClean="0"/>
              <a:t>One </a:t>
            </a:r>
            <a:r>
              <a:rPr lang="en-US" dirty="0"/>
              <a:t>can think of </a:t>
            </a:r>
            <a:r>
              <a:rPr lang="en-US" dirty="0">
                <a:solidFill>
                  <a:srgbClr val="0070C0"/>
                </a:solidFill>
              </a:rPr>
              <a:t>the semi-major axis as an ellipse's long radius</a:t>
            </a:r>
            <a:r>
              <a:rPr lang="en-US" dirty="0"/>
              <a:t>.</a:t>
            </a:r>
          </a:p>
        </p:txBody>
      </p:sp>
      <p:pic>
        <p:nvPicPr>
          <p:cNvPr id="4" name="Picture 3"/>
          <p:cNvPicPr>
            <a:picLocks noChangeAspect="1"/>
          </p:cNvPicPr>
          <p:nvPr/>
        </p:nvPicPr>
        <p:blipFill>
          <a:blip r:embed="rId2"/>
          <a:stretch>
            <a:fillRect/>
          </a:stretch>
        </p:blipFill>
        <p:spPr>
          <a:xfrm>
            <a:off x="3486794" y="5208245"/>
            <a:ext cx="3795454" cy="1499293"/>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644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 Orbit Size &amp; Shape</a:t>
            </a:r>
            <a:endParaRPr lang="en-US" dirty="0"/>
          </a:p>
        </p:txBody>
      </p:sp>
      <p:sp>
        <p:nvSpPr>
          <p:cNvPr id="3" name="Content Placeholder 2"/>
          <p:cNvSpPr>
            <a:spLocks noGrp="1"/>
          </p:cNvSpPr>
          <p:nvPr>
            <p:ph idx="1"/>
          </p:nvPr>
        </p:nvSpPr>
        <p:spPr>
          <a:xfrm>
            <a:off x="838200" y="1825624"/>
            <a:ext cx="7531443" cy="4351338"/>
          </a:xfrm>
        </p:spPr>
        <p:txBody>
          <a:bodyPr/>
          <a:lstStyle/>
          <a:p>
            <a:r>
              <a:rPr lang="en-US" dirty="0" smtClean="0">
                <a:solidFill>
                  <a:srgbClr val="0070C0"/>
                </a:solidFill>
              </a:rPr>
              <a:t>Eccentricity</a:t>
            </a:r>
          </a:p>
          <a:p>
            <a:pPr lvl="1"/>
            <a:r>
              <a:rPr lang="en-US" dirty="0"/>
              <a:t>The orbital eccentricity of an astronomical object is a </a:t>
            </a:r>
            <a:r>
              <a:rPr lang="en-US" dirty="0">
                <a:solidFill>
                  <a:srgbClr val="0070C0"/>
                </a:solidFill>
              </a:rPr>
              <a:t>parameter that determines the amount by which its orbit around another body deviates from a perfect circle</a:t>
            </a:r>
            <a:r>
              <a:rPr lang="en-US" dirty="0"/>
              <a:t>. </a:t>
            </a:r>
            <a:endParaRPr lang="en-US" dirty="0" smtClean="0"/>
          </a:p>
          <a:p>
            <a:pPr lvl="1"/>
            <a:r>
              <a:rPr lang="en-US" dirty="0" smtClean="0"/>
              <a:t>A </a:t>
            </a:r>
            <a:r>
              <a:rPr lang="en-US" dirty="0"/>
              <a:t>value of 0 is a circular orbit, values </a:t>
            </a:r>
            <a:r>
              <a:rPr lang="en-US" dirty="0">
                <a:solidFill>
                  <a:srgbClr val="0070C0"/>
                </a:solidFill>
              </a:rPr>
              <a:t>between 0 and 1 form an elliptical orbit</a:t>
            </a:r>
            <a:r>
              <a:rPr lang="en-US" dirty="0"/>
              <a:t>, 1 is a parabolic escape orbit, and greater than 1 is a hyperbola. </a:t>
            </a:r>
            <a:endParaRPr lang="en-US" dirty="0" smtClean="0"/>
          </a:p>
          <a:p>
            <a:pPr lvl="2"/>
            <a:r>
              <a:rPr lang="en-US" dirty="0" smtClean="0"/>
              <a:t>The </a:t>
            </a:r>
            <a:r>
              <a:rPr lang="en-US" dirty="0"/>
              <a:t>term derives its name from the parameters of conic sections, as </a:t>
            </a:r>
            <a:r>
              <a:rPr lang="en-US" dirty="0">
                <a:solidFill>
                  <a:srgbClr val="0070C0"/>
                </a:solidFill>
              </a:rPr>
              <a:t>every Kepler orbit is a conic section</a:t>
            </a:r>
            <a:r>
              <a:rPr lang="en-US" dirty="0"/>
              <a:t>.</a:t>
            </a:r>
          </a:p>
        </p:txBody>
      </p:sp>
      <p:pic>
        <p:nvPicPr>
          <p:cNvPr id="8196" name="Picture 4" descr="http://upload.wikimedia.org/wikipedia/commons/thumb/b/b7/Kepler_orbits.svg/494px-Kepler_orbit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643" y="2055229"/>
            <a:ext cx="3204519" cy="3892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16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Orbit Orientation</a:t>
            </a:r>
          </a:p>
        </p:txBody>
      </p:sp>
      <p:sp>
        <p:nvSpPr>
          <p:cNvPr id="3" name="Content Placeholder 2"/>
          <p:cNvSpPr>
            <a:spLocks noGrp="1"/>
          </p:cNvSpPr>
          <p:nvPr>
            <p:ph idx="1"/>
          </p:nvPr>
        </p:nvSpPr>
        <p:spPr>
          <a:xfrm>
            <a:off x="838200" y="1800911"/>
            <a:ext cx="6740611" cy="4904689"/>
          </a:xfrm>
        </p:spPr>
        <p:txBody>
          <a:bodyPr>
            <a:normAutofit fontScale="92500" lnSpcReduction="10000"/>
          </a:bodyPr>
          <a:lstStyle/>
          <a:p>
            <a:r>
              <a:rPr lang="en-US" dirty="0" smtClean="0">
                <a:solidFill>
                  <a:srgbClr val="0070C0"/>
                </a:solidFill>
              </a:rPr>
              <a:t>Orbital Inclination</a:t>
            </a:r>
          </a:p>
          <a:p>
            <a:pPr lvl="1"/>
            <a:r>
              <a:rPr lang="en-US" dirty="0"/>
              <a:t> [aka "Inclination" or "I0</a:t>
            </a:r>
            <a:r>
              <a:rPr lang="en-US" dirty="0" smtClean="0"/>
              <a:t>"]</a:t>
            </a:r>
            <a:endParaRPr lang="en-US" dirty="0"/>
          </a:p>
          <a:p>
            <a:pPr lvl="1"/>
            <a:r>
              <a:rPr lang="en-US" dirty="0">
                <a:solidFill>
                  <a:srgbClr val="0070C0"/>
                </a:solidFill>
              </a:rPr>
              <a:t>The orbit ellipse lies in a plane known as the orbital plane</a:t>
            </a:r>
            <a:r>
              <a:rPr lang="en-US" dirty="0"/>
              <a:t>. The orbital plane </a:t>
            </a:r>
            <a:r>
              <a:rPr lang="en-US" dirty="0">
                <a:solidFill>
                  <a:srgbClr val="0070C0"/>
                </a:solidFill>
              </a:rPr>
              <a:t>always goes through the center of the earth, but may be tilted any angle relative to the equator</a:t>
            </a:r>
            <a:r>
              <a:rPr lang="en-US" dirty="0"/>
              <a:t>. </a:t>
            </a:r>
            <a:endParaRPr lang="en-US" dirty="0" smtClean="0"/>
          </a:p>
          <a:p>
            <a:pPr lvl="1"/>
            <a:r>
              <a:rPr lang="en-US" dirty="0" smtClean="0"/>
              <a:t>Inclination </a:t>
            </a:r>
            <a:r>
              <a:rPr lang="en-US" dirty="0"/>
              <a:t>is </a:t>
            </a:r>
            <a:r>
              <a:rPr lang="en-US" dirty="0">
                <a:solidFill>
                  <a:srgbClr val="0070C0"/>
                </a:solidFill>
              </a:rPr>
              <a:t>the angle between the orbital plane and the equatorial plane</a:t>
            </a:r>
            <a:r>
              <a:rPr lang="en-US" dirty="0" smtClean="0"/>
              <a:t>.</a:t>
            </a:r>
          </a:p>
          <a:p>
            <a:pPr lvl="1"/>
            <a:r>
              <a:rPr lang="en-US" dirty="0" smtClean="0"/>
              <a:t>By </a:t>
            </a:r>
            <a:r>
              <a:rPr lang="en-US" dirty="0"/>
              <a:t>convention, inclination is a number between 0 and 180 degrees.</a:t>
            </a:r>
          </a:p>
          <a:p>
            <a:pPr lvl="2"/>
            <a:r>
              <a:rPr lang="en-US" dirty="0" smtClean="0"/>
              <a:t>Some </a:t>
            </a:r>
            <a:r>
              <a:rPr lang="en-US" dirty="0"/>
              <a:t>vocabulary: </a:t>
            </a:r>
            <a:r>
              <a:rPr lang="en-US" dirty="0">
                <a:solidFill>
                  <a:srgbClr val="0070C0"/>
                </a:solidFill>
              </a:rPr>
              <a:t>Orbits with inclination near 0 degrees are called equatorial orbits </a:t>
            </a:r>
            <a:r>
              <a:rPr lang="en-US" dirty="0"/>
              <a:t>(because the satellite stays nearly over the equator). </a:t>
            </a:r>
            <a:r>
              <a:rPr lang="en-US" dirty="0">
                <a:solidFill>
                  <a:srgbClr val="0070C0"/>
                </a:solidFill>
              </a:rPr>
              <a:t>Orbits with inclination near 90 degrees are called polar</a:t>
            </a:r>
            <a:r>
              <a:rPr lang="en-US" dirty="0"/>
              <a:t> (because the satellite crosses over the north and south poles). The intersection of the equatorial plane and the orbital plane is a line which is called the line of nodes.</a:t>
            </a:r>
          </a:p>
        </p:txBody>
      </p:sp>
      <p:pic>
        <p:nvPicPr>
          <p:cNvPr id="2050" name="Picture 2" descr="http://upload.wikimedia.org/wikipedia/commons/thumb/e/eb/Orbit1.svg/555px-Orbit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811" y="2521249"/>
            <a:ext cx="3847070" cy="3465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8526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 Orbit Orientation</a:t>
            </a:r>
            <a:endParaRPr lang="en-US" dirty="0"/>
          </a:p>
        </p:txBody>
      </p:sp>
      <p:sp>
        <p:nvSpPr>
          <p:cNvPr id="3" name="Content Placeholder 2"/>
          <p:cNvSpPr>
            <a:spLocks noGrp="1"/>
          </p:cNvSpPr>
          <p:nvPr>
            <p:ph idx="1"/>
          </p:nvPr>
        </p:nvSpPr>
        <p:spPr>
          <a:xfrm>
            <a:off x="914400" y="1904999"/>
            <a:ext cx="8007178" cy="4742935"/>
          </a:xfrm>
        </p:spPr>
        <p:txBody>
          <a:bodyPr>
            <a:normAutofit fontScale="70000" lnSpcReduction="20000"/>
          </a:bodyPr>
          <a:lstStyle/>
          <a:p>
            <a:r>
              <a:rPr lang="en-US" dirty="0" smtClean="0">
                <a:solidFill>
                  <a:srgbClr val="0070C0"/>
                </a:solidFill>
              </a:rPr>
              <a:t>Right </a:t>
            </a:r>
            <a:r>
              <a:rPr lang="en-US" dirty="0">
                <a:solidFill>
                  <a:srgbClr val="0070C0"/>
                </a:solidFill>
              </a:rPr>
              <a:t>Ascension of the Ascending Node</a:t>
            </a:r>
          </a:p>
          <a:p>
            <a:pPr lvl="1"/>
            <a:r>
              <a:rPr lang="en-US" dirty="0"/>
              <a:t> [aka "RAAN" or "RA of Node" or "O0", and occasionally called </a:t>
            </a:r>
            <a:r>
              <a:rPr lang="en-US" dirty="0">
                <a:solidFill>
                  <a:srgbClr val="0070C0"/>
                </a:solidFill>
              </a:rPr>
              <a:t>"Longitude of Ascending Node"</a:t>
            </a:r>
            <a:r>
              <a:rPr lang="en-US" dirty="0"/>
              <a:t>]</a:t>
            </a:r>
          </a:p>
          <a:p>
            <a:pPr lvl="1"/>
            <a:r>
              <a:rPr lang="en-US" dirty="0" smtClean="0"/>
              <a:t>RAAN </a:t>
            </a:r>
            <a:r>
              <a:rPr lang="en-US" dirty="0"/>
              <a:t>wins the prize for most horribly named orbital element. Two numbers orient the orbital plane in space. The first number was Inclination. </a:t>
            </a:r>
            <a:r>
              <a:rPr lang="en-US" dirty="0" smtClean="0"/>
              <a:t>RAAN </a:t>
            </a:r>
            <a:r>
              <a:rPr lang="en-US" dirty="0"/>
              <a:t>is the second. After we've specified inclination, there are still an infinite number of orbital planes possible. The line of nodes can poke out the anywhere along the equator. If we specify where along the equator the line of nodes pokes out, we will have the orbital plane fully specified. The line of nodes pokes out two places, of course. We only need to specify one of them. </a:t>
            </a:r>
            <a:r>
              <a:rPr lang="en-US" dirty="0">
                <a:solidFill>
                  <a:srgbClr val="0070C0"/>
                </a:solidFill>
              </a:rPr>
              <a:t>One is called the ascending node (where the satellite crosses the equator going from south to north). The other is called the descending node (where the satellite crosses the equator going from north to south)</a:t>
            </a:r>
            <a:r>
              <a:rPr lang="en-US" dirty="0"/>
              <a:t>. By convention, we specify the location of the ascending node.</a:t>
            </a:r>
          </a:p>
          <a:p>
            <a:pPr lvl="1"/>
            <a:r>
              <a:rPr lang="en-US" dirty="0" smtClean="0"/>
              <a:t>Now</a:t>
            </a:r>
            <a:r>
              <a:rPr lang="en-US" dirty="0"/>
              <a:t>, the earth is spinning. This means that </a:t>
            </a:r>
            <a:r>
              <a:rPr lang="en-US" dirty="0">
                <a:solidFill>
                  <a:srgbClr val="0070C0"/>
                </a:solidFill>
              </a:rPr>
              <a:t>we can't use the common latitude/longitude coordinate system</a:t>
            </a:r>
            <a:r>
              <a:rPr lang="en-US" dirty="0"/>
              <a:t> to specify where the line of nodes points. Instead, </a:t>
            </a:r>
            <a:r>
              <a:rPr lang="en-US" dirty="0">
                <a:solidFill>
                  <a:srgbClr val="0070C0"/>
                </a:solidFill>
              </a:rPr>
              <a:t>we use an astronomical coordinate system, known as the right ascension / declination coordinate system</a:t>
            </a:r>
            <a:r>
              <a:rPr lang="en-US" dirty="0"/>
              <a:t>, which does not spin with the earth. </a:t>
            </a:r>
            <a:r>
              <a:rPr lang="en-US" dirty="0">
                <a:solidFill>
                  <a:srgbClr val="0070C0"/>
                </a:solidFill>
              </a:rPr>
              <a:t>Right ascension is another fancy word for an angle</a:t>
            </a:r>
            <a:r>
              <a:rPr lang="en-US" dirty="0"/>
              <a:t>, in this case, </a:t>
            </a:r>
            <a:r>
              <a:rPr lang="en-US" dirty="0">
                <a:solidFill>
                  <a:srgbClr val="0070C0"/>
                </a:solidFill>
              </a:rPr>
              <a:t>an angle measured in the equatorial plane from a reference point in the sky where right ascension is defined to be zero</a:t>
            </a:r>
            <a:r>
              <a:rPr lang="en-US" dirty="0"/>
              <a:t>. Astronomers call this point the </a:t>
            </a:r>
            <a:r>
              <a:rPr lang="en-US" dirty="0">
                <a:solidFill>
                  <a:srgbClr val="0070C0"/>
                </a:solidFill>
              </a:rPr>
              <a:t>vernal equinox</a:t>
            </a:r>
            <a:r>
              <a:rPr lang="en-US" dirty="0"/>
              <a:t>.</a:t>
            </a:r>
          </a:p>
          <a:p>
            <a:pPr lvl="1"/>
            <a:r>
              <a:rPr lang="en-US" dirty="0" smtClean="0"/>
              <a:t>Finally</a:t>
            </a:r>
            <a:r>
              <a:rPr lang="en-US" dirty="0"/>
              <a:t>, </a:t>
            </a:r>
            <a:r>
              <a:rPr lang="en-US" dirty="0">
                <a:solidFill>
                  <a:srgbClr val="0070C0"/>
                </a:solidFill>
              </a:rPr>
              <a:t>"right ascension of ascending node" is an angle, measured at the center of the earth, from the vernal equinox to the ascending node</a:t>
            </a:r>
            <a:r>
              <a:rPr lang="en-US" dirty="0"/>
              <a:t>.</a:t>
            </a:r>
          </a:p>
          <a:p>
            <a:pPr lvl="1"/>
            <a:r>
              <a:rPr lang="en-US" dirty="0" smtClean="0"/>
              <a:t>I </a:t>
            </a:r>
            <a:r>
              <a:rPr lang="en-US" dirty="0"/>
              <a:t>know this is getting complicated. Here's an example. Draw a line from the center of the earth to the point where our satellite crosses the equator (going from south to north). If this line points directly at the vernal equinox, then RAAN = 0 degrees.</a:t>
            </a:r>
          </a:p>
          <a:p>
            <a:pPr lvl="1"/>
            <a:r>
              <a:rPr lang="en-US" dirty="0" smtClean="0"/>
              <a:t>By </a:t>
            </a:r>
            <a:r>
              <a:rPr lang="en-US" dirty="0"/>
              <a:t>convention, </a:t>
            </a:r>
            <a:r>
              <a:rPr lang="en-US" dirty="0">
                <a:solidFill>
                  <a:srgbClr val="0070C0"/>
                </a:solidFill>
              </a:rPr>
              <a:t>RAAN is a number in the range 0 to 360 degrees</a:t>
            </a:r>
            <a:r>
              <a:rPr lang="en-US" dirty="0" smtClean="0"/>
              <a:t>.</a:t>
            </a:r>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51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 Orbit Orientation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Right </a:t>
            </a:r>
            <a:r>
              <a:rPr lang="en-US" dirty="0"/>
              <a:t>Ascension of the Ascending Node</a:t>
            </a:r>
          </a:p>
          <a:p>
            <a:pPr lvl="1"/>
            <a:r>
              <a:rPr lang="en-US" dirty="0"/>
              <a:t> </a:t>
            </a:r>
            <a:r>
              <a:rPr lang="en-US" dirty="0" smtClean="0"/>
              <a:t>The </a:t>
            </a:r>
            <a:r>
              <a:rPr lang="en-US" dirty="0"/>
              <a:t>term </a:t>
            </a:r>
            <a:r>
              <a:rPr lang="en-US" dirty="0">
                <a:solidFill>
                  <a:srgbClr val="0070C0"/>
                </a:solidFill>
              </a:rPr>
              <a:t>"vernal equinox"</a:t>
            </a:r>
            <a:r>
              <a:rPr lang="en-US" dirty="0"/>
              <a:t> </a:t>
            </a:r>
            <a:r>
              <a:rPr lang="en-US" dirty="0" smtClean="0"/>
              <a:t>was used above </a:t>
            </a:r>
            <a:r>
              <a:rPr lang="en-US" dirty="0"/>
              <a:t>without really defining it. If you can tolerate a minor digression, </a:t>
            </a:r>
            <a:r>
              <a:rPr lang="en-US" dirty="0" smtClean="0"/>
              <a:t>here’s the definition. </a:t>
            </a:r>
          </a:p>
          <a:p>
            <a:pPr lvl="1"/>
            <a:r>
              <a:rPr lang="en-US" dirty="0" smtClean="0"/>
              <a:t>Teachers </a:t>
            </a:r>
            <a:r>
              <a:rPr lang="en-US" dirty="0"/>
              <a:t>have told children for years that the vernal equinox is </a:t>
            </a:r>
            <a:r>
              <a:rPr lang="en-US" dirty="0">
                <a:solidFill>
                  <a:srgbClr val="0070C0"/>
                </a:solidFill>
              </a:rPr>
              <a:t>"the place in the sky where the sun rises on the first day of Spring"</a:t>
            </a:r>
            <a:r>
              <a:rPr lang="en-US" dirty="0"/>
              <a:t>. This is a horrible definition. Most teachers, and students, have no idea what the first day of spring is (except a date on a calendar), and no idea why the sun should be in the same place in the sky on that date every year.</a:t>
            </a:r>
          </a:p>
          <a:p>
            <a:pPr lvl="1"/>
            <a:r>
              <a:rPr lang="en-US" dirty="0" smtClean="0"/>
              <a:t>Consider </a:t>
            </a:r>
            <a:r>
              <a:rPr lang="en-US" dirty="0"/>
              <a:t>the orbit of the sun around the earth. I know in school they told you the earth orbits around the sun, but the math is equally valid either way, and it suits our needs at this instant to think of the sun orbiting the earth. </a:t>
            </a:r>
            <a:r>
              <a:rPr lang="en-US" dirty="0">
                <a:solidFill>
                  <a:srgbClr val="0070C0"/>
                </a:solidFill>
              </a:rPr>
              <a:t>The orbit of the sun has an inclination of about 23.5 degrees</a:t>
            </a:r>
            <a:r>
              <a:rPr lang="en-US" dirty="0"/>
              <a:t>. </a:t>
            </a:r>
            <a:endParaRPr lang="en-US" dirty="0" smtClean="0"/>
          </a:p>
          <a:p>
            <a:pPr lvl="1"/>
            <a:r>
              <a:rPr lang="en-US" dirty="0" smtClean="0"/>
              <a:t>(</a:t>
            </a:r>
            <a:r>
              <a:rPr lang="en-US" dirty="0"/>
              <a:t>Astronomers don't usually call this 23.5 degree angle an 'inclination', by the way. They use an infinitely more obscure name: </a:t>
            </a:r>
            <a:r>
              <a:rPr lang="en-US" dirty="0">
                <a:solidFill>
                  <a:srgbClr val="0070C0"/>
                </a:solidFill>
              </a:rPr>
              <a:t>The Obliquity of The Ecliptic</a:t>
            </a:r>
            <a:r>
              <a:rPr lang="en-US" dirty="0"/>
              <a:t>.) </a:t>
            </a:r>
            <a:endParaRPr lang="en-US" dirty="0" smtClean="0"/>
          </a:p>
          <a:p>
            <a:pPr lvl="1"/>
            <a:r>
              <a:rPr lang="en-US" dirty="0" smtClean="0"/>
              <a:t>The </a:t>
            </a:r>
            <a:r>
              <a:rPr lang="en-US" dirty="0"/>
              <a:t>orbit of the sun is divided (by humans) into </a:t>
            </a:r>
            <a:r>
              <a:rPr lang="en-US" dirty="0">
                <a:solidFill>
                  <a:srgbClr val="0070C0"/>
                </a:solidFill>
              </a:rPr>
              <a:t>four equally sized portions called seasons</a:t>
            </a:r>
            <a:r>
              <a:rPr lang="en-US" dirty="0"/>
              <a:t>. The one called Spring begins when the sun pops up past the equator. In other words, </a:t>
            </a:r>
            <a:r>
              <a:rPr lang="en-US" dirty="0">
                <a:solidFill>
                  <a:srgbClr val="0070C0"/>
                </a:solidFill>
              </a:rPr>
              <a:t>the first day of Spring is the day that the sun crosses through the equatorial plane going from South to North</a:t>
            </a:r>
            <a:r>
              <a:rPr lang="en-US" dirty="0"/>
              <a:t>. </a:t>
            </a:r>
            <a:endParaRPr lang="en-US" dirty="0" smtClean="0"/>
          </a:p>
          <a:p>
            <a:pPr lvl="1"/>
            <a:r>
              <a:rPr lang="en-US" dirty="0" smtClean="0"/>
              <a:t>We </a:t>
            </a:r>
            <a:r>
              <a:rPr lang="en-US" dirty="0"/>
              <a:t>have a name for that! It's </a:t>
            </a:r>
            <a:r>
              <a:rPr lang="en-US" dirty="0">
                <a:solidFill>
                  <a:srgbClr val="0070C0"/>
                </a:solidFill>
              </a:rPr>
              <a:t>the ascending node of the Sun's orbit</a:t>
            </a:r>
            <a:r>
              <a:rPr lang="en-US" dirty="0"/>
              <a:t>. So finally, the vernal equinox is nothing more than the ascending node of the Sun's orbit. </a:t>
            </a:r>
            <a:r>
              <a:rPr lang="en-US" dirty="0">
                <a:solidFill>
                  <a:srgbClr val="0070C0"/>
                </a:solidFill>
              </a:rPr>
              <a:t>The Sun's orbit has RAAN = 0</a:t>
            </a:r>
            <a:r>
              <a:rPr lang="en-US" dirty="0"/>
              <a:t> simply because we've defined the Sun's ascending node as the place from which all ascending nodes are measured. </a:t>
            </a:r>
            <a:endParaRPr lang="en-US" dirty="0" smtClean="0"/>
          </a:p>
          <a:p>
            <a:pPr lvl="1"/>
            <a:r>
              <a:rPr lang="en-US" dirty="0" smtClean="0">
                <a:solidFill>
                  <a:srgbClr val="0070C0"/>
                </a:solidFill>
              </a:rPr>
              <a:t>The </a:t>
            </a:r>
            <a:r>
              <a:rPr lang="en-US" dirty="0">
                <a:solidFill>
                  <a:srgbClr val="0070C0"/>
                </a:solidFill>
              </a:rPr>
              <a:t>RAAN of your satellite's orbit is just the angle (measured at the center of the earth) between the place the Sun's orbit pops up past the equator, and the place your satellite's orbit pops up past the equator.</a:t>
            </a:r>
            <a:r>
              <a:rPr lang="en-US" dirty="0"/>
              <a:t> </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107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Orbit Orientation</a:t>
            </a:r>
          </a:p>
        </p:txBody>
      </p:sp>
      <p:sp>
        <p:nvSpPr>
          <p:cNvPr id="3" name="Content Placeholder 2"/>
          <p:cNvSpPr>
            <a:spLocks noGrp="1"/>
          </p:cNvSpPr>
          <p:nvPr>
            <p:ph idx="1"/>
          </p:nvPr>
        </p:nvSpPr>
        <p:spPr/>
        <p:txBody>
          <a:bodyPr>
            <a:normAutofit fontScale="70000" lnSpcReduction="20000"/>
          </a:bodyPr>
          <a:lstStyle/>
          <a:p>
            <a:r>
              <a:rPr lang="en-US" dirty="0" smtClean="0">
                <a:solidFill>
                  <a:srgbClr val="0070C0"/>
                </a:solidFill>
              </a:rPr>
              <a:t>Argument </a:t>
            </a:r>
            <a:r>
              <a:rPr lang="en-US" dirty="0">
                <a:solidFill>
                  <a:srgbClr val="0070C0"/>
                </a:solidFill>
              </a:rPr>
              <a:t>of </a:t>
            </a:r>
            <a:r>
              <a:rPr lang="en-US" dirty="0" smtClean="0">
                <a:solidFill>
                  <a:srgbClr val="0070C0"/>
                </a:solidFill>
              </a:rPr>
              <a:t>Perigee</a:t>
            </a:r>
          </a:p>
          <a:p>
            <a:pPr lvl="1"/>
            <a:r>
              <a:rPr lang="en-US" dirty="0"/>
              <a:t> [aka "ARGP" or "W0"]</a:t>
            </a:r>
          </a:p>
          <a:p>
            <a:pPr lvl="1"/>
            <a:r>
              <a:rPr lang="en-US" dirty="0" smtClean="0"/>
              <a:t>Argument </a:t>
            </a:r>
            <a:r>
              <a:rPr lang="en-US" dirty="0"/>
              <a:t>is yet another fancy word for angle. Now that we've oriented the orbital plane in space, we need to orient the orbit ellipse in the orbital plane. We do this by </a:t>
            </a:r>
            <a:r>
              <a:rPr lang="en-US" dirty="0">
                <a:solidFill>
                  <a:srgbClr val="0070C0"/>
                </a:solidFill>
              </a:rPr>
              <a:t>specifying a single angle</a:t>
            </a:r>
            <a:r>
              <a:rPr lang="en-US" dirty="0"/>
              <a:t> known as argument of perigee.</a:t>
            </a:r>
          </a:p>
          <a:p>
            <a:pPr lvl="1"/>
            <a:r>
              <a:rPr lang="en-US" dirty="0" smtClean="0"/>
              <a:t>A quick review about </a:t>
            </a:r>
            <a:r>
              <a:rPr lang="en-US" dirty="0"/>
              <a:t>elliptical orbits... The point where the satellite is closest to the earth is called perigee, although it's sometimes called periapsis or perifocus. We'll call it perigee. The point where the satellite is farthest from earth is called apogee (aka apoapsis, or apifocus). If we draw a line from perigee to apogee, this line is called the line-of-apsides. (Apsides is, of course, the plural of apsis.) I know, this is getting complicated again. Sometimes the line-of-apsides is called the major-axis of the ellipse. It's just a line drawn through the ellipse the "long way".</a:t>
            </a:r>
          </a:p>
          <a:p>
            <a:pPr lvl="1"/>
            <a:r>
              <a:rPr lang="en-US" dirty="0" smtClean="0">
                <a:solidFill>
                  <a:srgbClr val="0070C0"/>
                </a:solidFill>
              </a:rPr>
              <a:t>The </a:t>
            </a:r>
            <a:r>
              <a:rPr lang="en-US" dirty="0">
                <a:solidFill>
                  <a:srgbClr val="0070C0"/>
                </a:solidFill>
              </a:rPr>
              <a:t>line-of-apsides</a:t>
            </a:r>
            <a:r>
              <a:rPr lang="en-US" dirty="0"/>
              <a:t> passes through the center of the earth. We've already identified another line passing through the center of the earth: </a:t>
            </a:r>
            <a:r>
              <a:rPr lang="en-US" dirty="0">
                <a:solidFill>
                  <a:srgbClr val="0070C0"/>
                </a:solidFill>
              </a:rPr>
              <a:t>the line of nodes</a:t>
            </a:r>
            <a:r>
              <a:rPr lang="en-US" dirty="0"/>
              <a:t>. </a:t>
            </a:r>
            <a:r>
              <a:rPr lang="en-US" dirty="0">
                <a:solidFill>
                  <a:srgbClr val="0070C0"/>
                </a:solidFill>
              </a:rPr>
              <a:t>The angle between these two lines is called the argument of perigee</a:t>
            </a:r>
            <a:r>
              <a:rPr lang="en-US" dirty="0"/>
              <a:t>. Where any two lines intersect, they form two supplementary angles, so to be specific, we </a:t>
            </a:r>
            <a:r>
              <a:rPr lang="en-US" dirty="0">
                <a:solidFill>
                  <a:srgbClr val="0070C0"/>
                </a:solidFill>
              </a:rPr>
              <a:t>say that argument of perigee is the angle (measured at the center of the earth) from the ascending node to perigee</a:t>
            </a:r>
            <a:r>
              <a:rPr lang="en-US" dirty="0"/>
              <a:t>.</a:t>
            </a:r>
          </a:p>
          <a:p>
            <a:pPr lvl="1"/>
            <a:r>
              <a:rPr lang="en-US" dirty="0" smtClean="0"/>
              <a:t>Example</a:t>
            </a:r>
            <a:r>
              <a:rPr lang="en-US" dirty="0"/>
              <a:t>: When ARGP = 0, the perigee occurs at the same place as the ascending node. That means that the satellite would be closest to earth just as it rises up over the equator. When ARGP = 180 degrees, apogee would occur at the same place as the ascending node. That means that the satellite would be farthest from earth just as it rises up over the equator.</a:t>
            </a:r>
          </a:p>
          <a:p>
            <a:pPr lvl="1"/>
            <a:r>
              <a:rPr lang="en-US" dirty="0" smtClean="0"/>
              <a:t>By </a:t>
            </a:r>
            <a:r>
              <a:rPr lang="en-US" dirty="0"/>
              <a:t>convention, ARGP is an angle between 0 and 360 degrees. </a:t>
            </a:r>
          </a:p>
          <a:p>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479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Orbit Orientation</a:t>
            </a:r>
          </a:p>
        </p:txBody>
      </p:sp>
      <p:sp>
        <p:nvSpPr>
          <p:cNvPr id="3" name="Content Placeholder 2"/>
          <p:cNvSpPr>
            <a:spLocks noGrp="1"/>
          </p:cNvSpPr>
          <p:nvPr>
            <p:ph idx="1"/>
          </p:nvPr>
        </p:nvSpPr>
        <p:spPr/>
        <p:txBody>
          <a:bodyPr>
            <a:normAutofit fontScale="62500" lnSpcReduction="20000"/>
          </a:bodyPr>
          <a:lstStyle/>
          <a:p>
            <a:r>
              <a:rPr lang="en-US" dirty="0" smtClean="0">
                <a:solidFill>
                  <a:srgbClr val="0070C0"/>
                </a:solidFill>
              </a:rPr>
              <a:t>True Anomaly</a:t>
            </a:r>
          </a:p>
          <a:p>
            <a:pPr lvl="1"/>
            <a:r>
              <a:rPr lang="en-US" dirty="0" smtClean="0"/>
              <a:t>The </a:t>
            </a:r>
            <a:r>
              <a:rPr lang="en-US" dirty="0" smtClean="0">
                <a:solidFill>
                  <a:srgbClr val="0070C0"/>
                </a:solidFill>
              </a:rPr>
              <a:t>angular </a:t>
            </a:r>
            <a:r>
              <a:rPr lang="en-US" dirty="0">
                <a:solidFill>
                  <a:srgbClr val="0070C0"/>
                </a:solidFill>
              </a:rPr>
              <a:t>parameter that defines the position of a body moving along a Keplerian orbit</a:t>
            </a:r>
            <a:r>
              <a:rPr lang="en-US" dirty="0"/>
              <a:t>. It is the angle between the direction of periapsis and the current position of the body, as seen from the main focus of the ellipse (the point around which the object orbits</a:t>
            </a:r>
            <a:r>
              <a:rPr lang="en-US" dirty="0" smtClean="0"/>
              <a:t>).</a:t>
            </a:r>
          </a:p>
          <a:p>
            <a:pPr lvl="1"/>
            <a:r>
              <a:rPr lang="en-US" dirty="0"/>
              <a:t>True anomaly is </a:t>
            </a:r>
            <a:r>
              <a:rPr lang="en-US" dirty="0">
                <a:solidFill>
                  <a:srgbClr val="0070C0"/>
                </a:solidFill>
              </a:rPr>
              <a:t>the angle measured in the direction of motion from perigee to the satellite's position at some defined epoch time</a:t>
            </a:r>
            <a:r>
              <a:rPr lang="en-US" dirty="0"/>
              <a:t>. </a:t>
            </a:r>
            <a:endParaRPr lang="en-US" dirty="0" smtClean="0"/>
          </a:p>
          <a:p>
            <a:pPr lvl="1"/>
            <a:r>
              <a:rPr lang="en-US" dirty="0" smtClean="0">
                <a:solidFill>
                  <a:srgbClr val="0070C0"/>
                </a:solidFill>
              </a:rPr>
              <a:t>Epoch Time</a:t>
            </a:r>
          </a:p>
          <a:p>
            <a:pPr lvl="2"/>
            <a:r>
              <a:rPr lang="en-US" dirty="0"/>
              <a:t> [aka "Epoch Time" or "T0"]</a:t>
            </a:r>
          </a:p>
          <a:p>
            <a:pPr lvl="2"/>
            <a:r>
              <a:rPr lang="en-US" dirty="0" smtClean="0">
                <a:solidFill>
                  <a:srgbClr val="0070C0"/>
                </a:solidFill>
              </a:rPr>
              <a:t>A </a:t>
            </a:r>
            <a:r>
              <a:rPr lang="en-US" dirty="0">
                <a:solidFill>
                  <a:srgbClr val="0070C0"/>
                </a:solidFill>
              </a:rPr>
              <a:t>set of orbital elements is a snapshot, at a particular time, of the orbit of a satellite. Epoch is simply a number which specifies the time at which the snapshot was taken</a:t>
            </a:r>
            <a:r>
              <a:rPr lang="en-US" dirty="0"/>
              <a:t>. </a:t>
            </a:r>
            <a:endParaRPr lang="en-US" dirty="0" smtClean="0"/>
          </a:p>
          <a:p>
            <a:pPr lvl="1"/>
            <a:r>
              <a:rPr lang="en-US" dirty="0" smtClean="0">
                <a:solidFill>
                  <a:srgbClr val="0070C0"/>
                </a:solidFill>
              </a:rPr>
              <a:t>Mean Anomaly</a:t>
            </a:r>
          </a:p>
          <a:p>
            <a:pPr lvl="2"/>
            <a:r>
              <a:rPr lang="en-US" dirty="0"/>
              <a:t> [aka "M0" or "MA" or "Phase"]</a:t>
            </a:r>
          </a:p>
          <a:p>
            <a:pPr lvl="2"/>
            <a:r>
              <a:rPr lang="en-US" dirty="0" smtClean="0"/>
              <a:t>Anomaly </a:t>
            </a:r>
            <a:r>
              <a:rPr lang="en-US" dirty="0"/>
              <a:t>is yet another astronomer-word for angle. </a:t>
            </a:r>
            <a:r>
              <a:rPr lang="en-US" dirty="0">
                <a:solidFill>
                  <a:srgbClr val="0070C0"/>
                </a:solidFill>
              </a:rPr>
              <a:t>Mean anomaly is simply an angle that marches uniformly in time from 0 to 360 degrees during one revolution.</a:t>
            </a:r>
            <a:r>
              <a:rPr lang="en-US" dirty="0"/>
              <a:t> It is defined to be 0 degrees at perigee, and therefore is 180 degrees at apogee</a:t>
            </a:r>
            <a:r>
              <a:rPr lang="en-US" dirty="0" smtClean="0"/>
              <a:t>.</a:t>
            </a:r>
          </a:p>
          <a:p>
            <a:pPr lvl="2"/>
            <a:r>
              <a:rPr lang="en-US" dirty="0"/>
              <a:t>Mean anomaly describes what the satellite's true anomaly would be if it were in a circular orbit.  You can </a:t>
            </a:r>
            <a:r>
              <a:rPr lang="en-US" dirty="0">
                <a:solidFill>
                  <a:srgbClr val="0070C0"/>
                </a:solidFill>
              </a:rPr>
              <a:t>compute mean anomaly from the orbit's true anomaly and eccentricity</a:t>
            </a:r>
            <a:r>
              <a:rPr lang="en-US" dirty="0"/>
              <a:t>. The commonly available Keplerian elements use mean anomaly.</a:t>
            </a:r>
          </a:p>
          <a:p>
            <a:pPr lvl="3"/>
            <a:r>
              <a:rPr lang="en-US" dirty="0" smtClean="0"/>
              <a:t>If </a:t>
            </a:r>
            <a:r>
              <a:rPr lang="en-US" dirty="0"/>
              <a:t>you had a satellite in a circular orbit (therefore moving at constant speed) and you stood in the center of the earth and measured this angle from perigee, you would point directly at the satellite. Satellites in non-circular orbits move at a non-constant speed, so this simple relation doesn't hold. This relation does hold for two important points on the orbit, however, no matter what the eccentricity. Perigee always occurs at MA = 0, and apogee always occurs at MA = 180 degrees.</a:t>
            </a:r>
          </a:p>
          <a:p>
            <a:pPr lvl="3"/>
            <a:r>
              <a:rPr lang="en-US" dirty="0" smtClean="0"/>
              <a:t>It </a:t>
            </a:r>
            <a:r>
              <a:rPr lang="en-US" dirty="0"/>
              <a:t>has become common practice with radio amateur satellites to use Mean Anomaly to schedule satellite operations. Satellites commonly change modes or turn on or off at specific places in their orbits, specified by Mean Anomaly. Unfortunately, when used this way, it is common to specify MA in units of 256ths of a circle instead of degrees! Some tracking programs use the term "phase" when they display MA in these units. It is still specified in degrees, between 0 and 360, when entered as an orbital element. </a:t>
            </a:r>
            <a:endParaRPr lang="en-US" dirty="0" smtClean="0"/>
          </a:p>
          <a:p>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8527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a:t>
            </a:r>
            <a:r>
              <a:rPr lang="en-US" dirty="0" smtClean="0"/>
              <a:t>Terra-based - Location</a:t>
            </a:r>
            <a:endParaRPr lang="en-US" dirty="0"/>
          </a:p>
        </p:txBody>
      </p:sp>
      <p:sp>
        <p:nvSpPr>
          <p:cNvPr id="3" name="Content Placeholder 2"/>
          <p:cNvSpPr>
            <a:spLocks noGrp="1"/>
          </p:cNvSpPr>
          <p:nvPr>
            <p:ph idx="1"/>
          </p:nvPr>
        </p:nvSpPr>
        <p:spPr>
          <a:xfrm>
            <a:off x="838200" y="1825625"/>
            <a:ext cx="8124568" cy="4351338"/>
          </a:xfrm>
        </p:spPr>
        <p:txBody>
          <a:bodyPr>
            <a:normAutofit fontScale="85000" lnSpcReduction="20000"/>
          </a:bodyPr>
          <a:lstStyle/>
          <a:p>
            <a:r>
              <a:rPr lang="en-US" dirty="0" smtClean="0"/>
              <a:t>Latitude</a:t>
            </a:r>
          </a:p>
          <a:p>
            <a:pPr lvl="1"/>
            <a:r>
              <a:rPr lang="en-US" dirty="0" smtClean="0"/>
              <a:t>Latitude (φ) is a </a:t>
            </a:r>
            <a:r>
              <a:rPr lang="en-US" dirty="0"/>
              <a:t>geographic coordinate that specifies </a:t>
            </a:r>
            <a:r>
              <a:rPr lang="en-US" dirty="0">
                <a:solidFill>
                  <a:srgbClr val="0070C0"/>
                </a:solidFill>
              </a:rPr>
              <a:t>the north-south position of a point on the Earth's surface</a:t>
            </a:r>
            <a:r>
              <a:rPr lang="en-US" dirty="0"/>
              <a:t>. Latitude is </a:t>
            </a:r>
            <a:r>
              <a:rPr lang="en-US" dirty="0">
                <a:solidFill>
                  <a:srgbClr val="0070C0"/>
                </a:solidFill>
              </a:rPr>
              <a:t>an angle </a:t>
            </a:r>
            <a:r>
              <a:rPr lang="en-US" dirty="0" smtClean="0">
                <a:solidFill>
                  <a:srgbClr val="0070C0"/>
                </a:solidFill>
              </a:rPr>
              <a:t>which </a:t>
            </a:r>
            <a:r>
              <a:rPr lang="en-US" dirty="0">
                <a:solidFill>
                  <a:srgbClr val="0070C0"/>
                </a:solidFill>
              </a:rPr>
              <a:t>ranges from 0° at the Equator to 90° (North or South) </a:t>
            </a:r>
            <a:r>
              <a:rPr lang="en-US" dirty="0"/>
              <a:t>at the poles.</a:t>
            </a:r>
          </a:p>
          <a:p>
            <a:r>
              <a:rPr lang="en-US" dirty="0" smtClean="0"/>
              <a:t>Longitude</a:t>
            </a:r>
          </a:p>
          <a:p>
            <a:pPr lvl="1"/>
            <a:r>
              <a:rPr lang="en-US" dirty="0" smtClean="0"/>
              <a:t>Longitude is a </a:t>
            </a:r>
            <a:r>
              <a:rPr lang="en-US" dirty="0"/>
              <a:t>geographic coordinate that specifies </a:t>
            </a:r>
            <a:r>
              <a:rPr lang="en-US" dirty="0">
                <a:solidFill>
                  <a:srgbClr val="0070C0"/>
                </a:solidFill>
              </a:rPr>
              <a:t>the east-west position of a point on the Earth's surface</a:t>
            </a:r>
            <a:r>
              <a:rPr lang="en-US" dirty="0"/>
              <a:t>. It is an angular measurement, usually expressed in degrees and denoted by the Greek letter lambda (λ). </a:t>
            </a:r>
            <a:endParaRPr lang="en-US" dirty="0" smtClean="0"/>
          </a:p>
          <a:p>
            <a:pPr lvl="1"/>
            <a:r>
              <a:rPr lang="en-US" dirty="0" smtClean="0"/>
              <a:t>Points </a:t>
            </a:r>
            <a:r>
              <a:rPr lang="en-US" dirty="0"/>
              <a:t>with the same longitude lie in lines running from the North Pole to the South Pole. By convention, one of these, the Prime Meridian, which passes through the Royal Observatory, Greenwich, England, was intended to establish the position of zero degrees longitude. The longitude of other places was to be measured as </a:t>
            </a:r>
            <a:r>
              <a:rPr lang="en-US" dirty="0">
                <a:solidFill>
                  <a:srgbClr val="0070C0"/>
                </a:solidFill>
              </a:rPr>
              <a:t>the angle east or west from the Prime Meridian, ranging from 0° at the Prime Meridian to +180° eastward and −180° westward</a:t>
            </a:r>
            <a:r>
              <a:rPr lang="en-US" dirty="0"/>
              <a:t>. </a:t>
            </a:r>
            <a:endParaRPr lang="en-US" dirty="0" smtClean="0"/>
          </a:p>
          <a:p>
            <a:pPr lvl="1"/>
            <a:r>
              <a:rPr lang="en-US" dirty="0" smtClean="0"/>
              <a:t>Specifically</a:t>
            </a:r>
            <a:r>
              <a:rPr lang="en-US" dirty="0"/>
              <a:t>, it is the angle between a plane containing the Prime Meridian and a plane containing the North Pole, South Pole and the location in question.</a:t>
            </a:r>
            <a:endParaRPr lang="en-US" dirty="0" smtClean="0"/>
          </a:p>
          <a:p>
            <a:endParaRPr lang="en-US" dirty="0"/>
          </a:p>
          <a:p>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9316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a:t>
            </a:r>
            <a:r>
              <a:rPr lang="en-US" dirty="0" smtClean="0"/>
              <a:t>Terra-based - Location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Altitude (</a:t>
            </a:r>
            <a:r>
              <a:rPr lang="en-US" dirty="0"/>
              <a:t>Elevation</a:t>
            </a:r>
            <a:r>
              <a:rPr lang="en-US" dirty="0" smtClean="0"/>
              <a:t>)</a:t>
            </a:r>
          </a:p>
          <a:p>
            <a:pPr lvl="1"/>
            <a:r>
              <a:rPr lang="en-US" dirty="0"/>
              <a:t>Altitude or height is defined based on the context in which it is used (aviation, geometry, geographical survey, sport, and more). As a general definition, altitude is a distance measurement, usually in the vertical or "up" direction, between a reference datum and a point or object. The reference datum also often varies according to the context. </a:t>
            </a:r>
            <a:endParaRPr lang="en-US" dirty="0" smtClean="0"/>
          </a:p>
          <a:p>
            <a:pPr lvl="1"/>
            <a:r>
              <a:rPr lang="en-US" dirty="0" smtClean="0"/>
              <a:t>Elevation is </a:t>
            </a:r>
            <a:r>
              <a:rPr lang="en-US" dirty="0"/>
              <a:t>mainly used when referring to points on the Earth's surface, </a:t>
            </a:r>
            <a:r>
              <a:rPr lang="en-US" dirty="0" smtClean="0"/>
              <a:t>altitude is </a:t>
            </a:r>
            <a:r>
              <a:rPr lang="en-US" dirty="0"/>
              <a:t>used for points above the surface, such as </a:t>
            </a:r>
            <a:r>
              <a:rPr lang="en-US" dirty="0" smtClean="0"/>
              <a:t>a </a:t>
            </a:r>
            <a:r>
              <a:rPr lang="en-US" dirty="0"/>
              <a:t>spacecraft in </a:t>
            </a:r>
            <a:r>
              <a:rPr lang="en-US" dirty="0" smtClean="0"/>
              <a:t>orbit. Elevation for satellite prediction is the highest angle over the observer’s location.</a:t>
            </a:r>
            <a:endParaRPr lang="en-US" dirty="0"/>
          </a:p>
          <a:p>
            <a:r>
              <a:rPr lang="en-US" dirty="0" smtClean="0"/>
              <a:t>Acquisition </a:t>
            </a:r>
            <a:r>
              <a:rPr lang="en-US" dirty="0"/>
              <a:t>of </a:t>
            </a:r>
            <a:r>
              <a:rPr lang="en-US" dirty="0" smtClean="0"/>
              <a:t>Signal (</a:t>
            </a:r>
            <a:r>
              <a:rPr lang="en-US" dirty="0"/>
              <a:t>AOS</a:t>
            </a:r>
            <a:r>
              <a:rPr lang="en-US" dirty="0" smtClean="0"/>
              <a:t>)</a:t>
            </a:r>
          </a:p>
          <a:p>
            <a:pPr lvl="1"/>
            <a:r>
              <a:rPr lang="en-US" dirty="0"/>
              <a:t>AOS stands for Acquisition of Signal (or Satellite). AOS is the time that a satellite rises above the horizon of an observer.</a:t>
            </a:r>
          </a:p>
          <a:p>
            <a:r>
              <a:rPr lang="en-US" dirty="0" smtClean="0"/>
              <a:t>Culmination Point (</a:t>
            </a:r>
            <a:r>
              <a:rPr lang="en-US" dirty="0"/>
              <a:t>CUL</a:t>
            </a:r>
            <a:r>
              <a:rPr lang="en-US" dirty="0" smtClean="0"/>
              <a:t>)</a:t>
            </a:r>
          </a:p>
          <a:p>
            <a:pPr lvl="1"/>
            <a:r>
              <a:rPr lang="en-US" dirty="0"/>
              <a:t>Culmination point (maximum </a:t>
            </a:r>
            <a:r>
              <a:rPr lang="en-US" dirty="0" smtClean="0"/>
              <a:t>elevation)</a:t>
            </a:r>
            <a:endParaRPr lang="en-US" dirty="0"/>
          </a:p>
          <a:p>
            <a:r>
              <a:rPr lang="en-US" dirty="0" smtClean="0"/>
              <a:t>Loss </a:t>
            </a:r>
            <a:r>
              <a:rPr lang="en-US" dirty="0"/>
              <a:t>of </a:t>
            </a:r>
            <a:r>
              <a:rPr lang="en-US" dirty="0" smtClean="0"/>
              <a:t>Signal (</a:t>
            </a:r>
            <a:r>
              <a:rPr lang="en-US" dirty="0"/>
              <a:t>LOS</a:t>
            </a:r>
            <a:r>
              <a:rPr lang="en-US" dirty="0" smtClean="0"/>
              <a:t>)</a:t>
            </a:r>
          </a:p>
          <a:p>
            <a:pPr lvl="1"/>
            <a:r>
              <a:rPr lang="en-US" dirty="0"/>
              <a:t>LOS stands for Loss of Signal (or Satellite). LOS is the time that a satellite passes below the observer’s horizon.</a:t>
            </a:r>
          </a:p>
          <a:p>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321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838200" y="1825625"/>
            <a:ext cx="8173995" cy="4351338"/>
          </a:xfrm>
        </p:spPr>
        <p:txBody>
          <a:bodyPr>
            <a:normAutofit lnSpcReduction="10000"/>
          </a:bodyPr>
          <a:lstStyle/>
          <a:p>
            <a:r>
              <a:rPr lang="en-US" dirty="0" smtClean="0"/>
              <a:t>Lunar and Planetary Motions</a:t>
            </a:r>
          </a:p>
          <a:p>
            <a:pPr lvl="1"/>
            <a:r>
              <a:rPr lang="en-US" dirty="0" smtClean="0"/>
              <a:t>Phases of the Moon to </a:t>
            </a:r>
            <a:r>
              <a:rPr lang="en-US" dirty="0" smtClean="0">
                <a:solidFill>
                  <a:srgbClr val="0070C0"/>
                </a:solidFill>
              </a:rPr>
              <a:t>determine calendar</a:t>
            </a:r>
          </a:p>
          <a:p>
            <a:pPr lvl="2"/>
            <a:r>
              <a:rPr lang="en-US" dirty="0"/>
              <a:t>The four principal lunar phases are first quarter, full moon, third quarter, and new moon (third quarter moon is also known as last quarter moon.) Each of the four </a:t>
            </a:r>
            <a:r>
              <a:rPr lang="en-US" dirty="0">
                <a:solidFill>
                  <a:srgbClr val="0070C0"/>
                </a:solidFill>
              </a:rPr>
              <a:t>lunar phases is roughly 7 days (~7.4 days)</a:t>
            </a:r>
            <a:r>
              <a:rPr lang="en-US" dirty="0"/>
              <a:t> each, but varies slightly due to lunar apogee and perigee</a:t>
            </a:r>
            <a:r>
              <a:rPr lang="en-US" dirty="0" smtClean="0"/>
              <a:t>.</a:t>
            </a:r>
          </a:p>
          <a:p>
            <a:pPr lvl="2"/>
            <a:r>
              <a:rPr lang="en-US" dirty="0"/>
              <a:t>The average calendrical month, which is 1⁄12 of a year, is about 30.44 days, while the Moon's phase (synodic) cycle repeats on average every 29.53 days.</a:t>
            </a:r>
            <a:endParaRPr lang="en-US" dirty="0" smtClean="0"/>
          </a:p>
          <a:p>
            <a:pPr lvl="1"/>
            <a:r>
              <a:rPr lang="en-US" dirty="0" smtClean="0"/>
              <a:t>“Morning and Evening” Stars</a:t>
            </a:r>
          </a:p>
          <a:p>
            <a:pPr lvl="2"/>
            <a:r>
              <a:rPr lang="en-US" dirty="0" smtClean="0">
                <a:solidFill>
                  <a:srgbClr val="0070C0"/>
                </a:solidFill>
              </a:rPr>
              <a:t>Stars that transit into morning or evening, i.e. Mercury, Venus, Mars, Jupiter, Saturn</a:t>
            </a:r>
          </a:p>
          <a:p>
            <a:pPr lvl="2"/>
            <a:r>
              <a:rPr lang="en-US" dirty="0" smtClean="0"/>
              <a:t>The Greek name for Venus is Aphrodite</a:t>
            </a:r>
          </a:p>
        </p:txBody>
      </p:sp>
      <p:pic>
        <p:nvPicPr>
          <p:cNvPr id="4" name="Picture 3"/>
          <p:cNvPicPr>
            <a:picLocks noChangeAspect="1"/>
          </p:cNvPicPr>
          <p:nvPr/>
        </p:nvPicPr>
        <p:blipFill>
          <a:blip r:embed="rId2"/>
          <a:stretch>
            <a:fillRect/>
          </a:stretch>
        </p:blipFill>
        <p:spPr>
          <a:xfrm>
            <a:off x="9012195" y="2428338"/>
            <a:ext cx="2958261" cy="2810926"/>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6903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a:t>
            </a:r>
            <a:r>
              <a:rPr lang="en-US" dirty="0" smtClean="0"/>
              <a:t>Apparent Motion</a:t>
            </a:r>
            <a:endParaRPr lang="en-US" dirty="0"/>
          </a:p>
        </p:txBody>
      </p:sp>
      <p:sp>
        <p:nvSpPr>
          <p:cNvPr id="3" name="Content Placeholder 2"/>
          <p:cNvSpPr>
            <a:spLocks noGrp="1"/>
          </p:cNvSpPr>
          <p:nvPr>
            <p:ph idx="1"/>
          </p:nvPr>
        </p:nvSpPr>
        <p:spPr>
          <a:xfrm>
            <a:off x="838200" y="1825625"/>
            <a:ext cx="7877432" cy="4351338"/>
          </a:xfrm>
        </p:spPr>
        <p:txBody>
          <a:bodyPr>
            <a:normAutofit/>
          </a:bodyPr>
          <a:lstStyle/>
          <a:p>
            <a:r>
              <a:rPr lang="en-US" dirty="0" smtClean="0"/>
              <a:t>Velocity</a:t>
            </a:r>
          </a:p>
          <a:p>
            <a:pPr lvl="1"/>
            <a:r>
              <a:rPr lang="en-US" dirty="0"/>
              <a:t>Velocity is the rate of change of the position of an object, equivalent to a specification of its speed and direction of </a:t>
            </a:r>
            <a:r>
              <a:rPr lang="en-US" dirty="0" smtClean="0"/>
              <a:t>motion.</a:t>
            </a:r>
            <a:endParaRPr lang="en-US" dirty="0"/>
          </a:p>
          <a:p>
            <a:r>
              <a:rPr lang="en-US" dirty="0" smtClean="0"/>
              <a:t>Heading</a:t>
            </a:r>
          </a:p>
          <a:p>
            <a:pPr lvl="1"/>
            <a:r>
              <a:rPr lang="en-US" dirty="0"/>
              <a:t>the angle between the direction to a fixed reference object (typically true north) and the tangent line to the path over the ground the vehicle intends to </a:t>
            </a:r>
            <a:r>
              <a:rPr lang="en-US" dirty="0" smtClean="0"/>
              <a:t>follow.</a:t>
            </a:r>
            <a:endParaRPr lang="en-US" dirty="0"/>
          </a:p>
          <a:p>
            <a:endParaRPr lang="en-US" dirty="0"/>
          </a:p>
        </p:txBody>
      </p:sp>
      <p:pic>
        <p:nvPicPr>
          <p:cNvPr id="5" name="Picture 4"/>
          <p:cNvPicPr>
            <a:picLocks noChangeAspect="1"/>
          </p:cNvPicPr>
          <p:nvPr/>
        </p:nvPicPr>
        <p:blipFill>
          <a:blip r:embed="rId2"/>
          <a:stretch>
            <a:fillRect/>
          </a:stretch>
        </p:blipFill>
        <p:spPr>
          <a:xfrm>
            <a:off x="8715632" y="2420470"/>
            <a:ext cx="2505204" cy="3161648"/>
          </a:xfrm>
          <a:prstGeom prst="rect">
            <a:avLst/>
          </a:prstGeom>
        </p:spPr>
      </p:pic>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811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a:t>
            </a:r>
            <a:r>
              <a:rPr lang="en-US" dirty="0" smtClean="0"/>
              <a:t>Space Based</a:t>
            </a:r>
            <a:endParaRPr lang="en-US" dirty="0"/>
          </a:p>
        </p:txBody>
      </p:sp>
      <p:sp>
        <p:nvSpPr>
          <p:cNvPr id="3" name="Content Placeholder 2"/>
          <p:cNvSpPr>
            <a:spLocks noGrp="1"/>
          </p:cNvSpPr>
          <p:nvPr>
            <p:ph idx="1"/>
          </p:nvPr>
        </p:nvSpPr>
        <p:spPr>
          <a:xfrm>
            <a:off x="838200" y="1800912"/>
            <a:ext cx="7366686" cy="4351338"/>
          </a:xfrm>
        </p:spPr>
        <p:txBody>
          <a:bodyPr>
            <a:normAutofit/>
          </a:bodyPr>
          <a:lstStyle/>
          <a:p>
            <a:r>
              <a:rPr lang="en-US" dirty="0" smtClean="0"/>
              <a:t>Doppler Shift</a:t>
            </a:r>
          </a:p>
          <a:p>
            <a:pPr lvl="1"/>
            <a:r>
              <a:rPr lang="en-US" dirty="0"/>
              <a:t>The Doppler effect is observed whenever the source of waves is moving with respect to an observer. </a:t>
            </a:r>
            <a:endParaRPr lang="en-US" dirty="0" smtClean="0"/>
          </a:p>
          <a:p>
            <a:pPr lvl="1"/>
            <a:r>
              <a:rPr lang="en-US" dirty="0" smtClean="0"/>
              <a:t>The </a:t>
            </a:r>
            <a:r>
              <a:rPr lang="en-US" dirty="0"/>
              <a:t>Doppler effect can be described as the effect produced by a moving source of waves in which there is an apparent </a:t>
            </a:r>
            <a:r>
              <a:rPr lang="en-US" dirty="0">
                <a:solidFill>
                  <a:srgbClr val="0070C0"/>
                </a:solidFill>
              </a:rPr>
              <a:t>upward shift in frequency for observers towards whom the source is approaching</a:t>
            </a:r>
            <a:r>
              <a:rPr lang="en-US" dirty="0"/>
              <a:t> and an apparent </a:t>
            </a:r>
            <a:r>
              <a:rPr lang="en-US" dirty="0">
                <a:solidFill>
                  <a:srgbClr val="0070C0"/>
                </a:solidFill>
              </a:rPr>
              <a:t>downward shift in frequency for observers from whom the source is receding</a:t>
            </a:r>
            <a:r>
              <a:rPr lang="en-US" dirty="0" smtClean="0"/>
              <a:t>.</a:t>
            </a:r>
          </a:p>
          <a:p>
            <a:pPr lvl="1"/>
            <a:r>
              <a:rPr lang="en-US" dirty="0"/>
              <a:t>Fast moving satellites can have a Doppler shift of dozens of kilohertz relative to a ground station. The speed, thus magnitude of Doppler effect, changes due to earth </a:t>
            </a:r>
            <a:r>
              <a:rPr lang="en-US" dirty="0" smtClean="0"/>
              <a:t>curvature.</a:t>
            </a:r>
            <a:endParaRPr lang="en-US" dirty="0"/>
          </a:p>
        </p:txBody>
      </p:sp>
      <p:pic>
        <p:nvPicPr>
          <p:cNvPr id="4" name="Picture 3"/>
          <p:cNvPicPr>
            <a:picLocks noChangeAspect="1"/>
          </p:cNvPicPr>
          <p:nvPr/>
        </p:nvPicPr>
        <p:blipFill>
          <a:blip r:embed="rId2"/>
          <a:stretch>
            <a:fillRect/>
          </a:stretch>
        </p:blipFill>
        <p:spPr>
          <a:xfrm>
            <a:off x="8204886" y="2764922"/>
            <a:ext cx="3617246" cy="2423318"/>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3370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a:t>
            </a:r>
            <a:r>
              <a:rPr lang="en-US" dirty="0" smtClean="0"/>
              <a:t>Space Based</a:t>
            </a:r>
            <a:endParaRPr lang="en-US" dirty="0"/>
          </a:p>
        </p:txBody>
      </p:sp>
      <p:sp>
        <p:nvSpPr>
          <p:cNvPr id="3" name="Content Placeholder 2"/>
          <p:cNvSpPr>
            <a:spLocks noGrp="1"/>
          </p:cNvSpPr>
          <p:nvPr>
            <p:ph idx="1"/>
          </p:nvPr>
        </p:nvSpPr>
        <p:spPr>
          <a:xfrm>
            <a:off x="838200" y="1800912"/>
            <a:ext cx="7366686" cy="4351338"/>
          </a:xfrm>
        </p:spPr>
        <p:txBody>
          <a:bodyPr>
            <a:normAutofit fontScale="92500" lnSpcReduction="20000"/>
          </a:bodyPr>
          <a:lstStyle/>
          <a:p>
            <a:r>
              <a:rPr lang="en-US" dirty="0"/>
              <a:t>Range Rate</a:t>
            </a:r>
          </a:p>
          <a:p>
            <a:pPr lvl="1"/>
            <a:r>
              <a:rPr lang="en-US" dirty="0" smtClean="0"/>
              <a:t>Relative </a:t>
            </a:r>
            <a:r>
              <a:rPr lang="en-US" dirty="0"/>
              <a:t>velocity along the line of sight between the satellite and an observer (useful for Doppler computations</a:t>
            </a:r>
            <a:r>
              <a:rPr lang="en-US" dirty="0" smtClean="0"/>
              <a:t>).</a:t>
            </a:r>
          </a:p>
          <a:p>
            <a:r>
              <a:rPr lang="en-US" dirty="0" smtClean="0"/>
              <a:t>Slant Range</a:t>
            </a:r>
          </a:p>
          <a:p>
            <a:pPr lvl="1"/>
            <a:r>
              <a:rPr lang="en-US" dirty="0" smtClean="0"/>
              <a:t>Direct </a:t>
            </a:r>
            <a:r>
              <a:rPr lang="en-US" dirty="0"/>
              <a:t>range from you to the </a:t>
            </a:r>
            <a:r>
              <a:rPr lang="en-US" dirty="0" smtClean="0"/>
              <a:t>satellite.</a:t>
            </a:r>
            <a:endParaRPr lang="en-US" dirty="0"/>
          </a:p>
          <a:p>
            <a:r>
              <a:rPr lang="en-US" dirty="0" smtClean="0"/>
              <a:t>State Vectors</a:t>
            </a:r>
          </a:p>
          <a:p>
            <a:pPr lvl="1"/>
            <a:r>
              <a:rPr lang="en-US" dirty="0"/>
              <a:t>Satellite tracking software routinely computes satellite positions and velocities from Keplerian elements. Since the six components of a position velocity state vector and the associated time are independent, these also provide a complete description of a satellite's orbit. Thus, the six osculating Keplerian elements may be computed from a state vector</a:t>
            </a:r>
            <a:r>
              <a:rPr lang="en-US" dirty="0" smtClean="0"/>
              <a:t>.</a:t>
            </a:r>
          </a:p>
          <a:p>
            <a:pPr lvl="1"/>
            <a:r>
              <a:rPr lang="en-US" dirty="0"/>
              <a:t>The conversion of state vectors to Keplerian elements is a useful process since there are times when a position and velocity is the only available orbital information.</a:t>
            </a:r>
          </a:p>
          <a:p>
            <a:endParaRPr lang="en-US" dirty="0"/>
          </a:p>
        </p:txBody>
      </p:sp>
      <p:pic>
        <p:nvPicPr>
          <p:cNvPr id="4" name="Picture 3"/>
          <p:cNvPicPr>
            <a:picLocks noChangeAspect="1"/>
          </p:cNvPicPr>
          <p:nvPr/>
        </p:nvPicPr>
        <p:blipFill>
          <a:blip r:embed="rId2"/>
          <a:stretch>
            <a:fillRect/>
          </a:stretch>
        </p:blipFill>
        <p:spPr>
          <a:xfrm>
            <a:off x="8204886" y="2753213"/>
            <a:ext cx="3369276" cy="2446736"/>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9802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a:t>
            </a:r>
            <a:r>
              <a:rPr lang="en-US" dirty="0" smtClean="0"/>
              <a:t>Space Based</a:t>
            </a:r>
            <a:endParaRPr lang="en-US" dirty="0"/>
          </a:p>
        </p:txBody>
      </p:sp>
      <p:sp>
        <p:nvSpPr>
          <p:cNvPr id="3" name="Content Placeholder 2"/>
          <p:cNvSpPr>
            <a:spLocks noGrp="1"/>
          </p:cNvSpPr>
          <p:nvPr>
            <p:ph idx="1"/>
          </p:nvPr>
        </p:nvSpPr>
        <p:spPr>
          <a:xfrm>
            <a:off x="838200" y="1800912"/>
            <a:ext cx="8371703" cy="4706980"/>
          </a:xfrm>
        </p:spPr>
        <p:txBody>
          <a:bodyPr>
            <a:normAutofit fontScale="85000" lnSpcReduction="20000"/>
          </a:bodyPr>
          <a:lstStyle/>
          <a:p>
            <a:r>
              <a:rPr lang="en-US" dirty="0" smtClean="0"/>
              <a:t>Faraday Rotation</a:t>
            </a:r>
            <a:endParaRPr lang="en-US" dirty="0"/>
          </a:p>
          <a:p>
            <a:pPr lvl="1"/>
            <a:r>
              <a:rPr lang="en-US" dirty="0"/>
              <a:t>Radio waves passing through the Earth's ionosphere are </a:t>
            </a:r>
            <a:r>
              <a:rPr lang="en-US" dirty="0" smtClean="0"/>
              <a:t>subject </a:t>
            </a:r>
            <a:r>
              <a:rPr lang="en-US" dirty="0"/>
              <a:t>to the Faraday effect. The ionosphere consists of a plasma containing free electrons which contribute to Faraday </a:t>
            </a:r>
            <a:r>
              <a:rPr lang="en-US" dirty="0" smtClean="0"/>
              <a:t>rotation, </a:t>
            </a:r>
            <a:r>
              <a:rPr lang="en-US" dirty="0"/>
              <a:t>whereas the positive ions are relatively massive and have little influence. In conjunction with the earth's magnetic field, rotation of the polarization of radio waves thus occurs. </a:t>
            </a:r>
            <a:endParaRPr lang="en-US" dirty="0" smtClean="0"/>
          </a:p>
          <a:p>
            <a:pPr lvl="1"/>
            <a:r>
              <a:rPr lang="en-US" dirty="0" smtClean="0"/>
              <a:t>Since </a:t>
            </a:r>
            <a:r>
              <a:rPr lang="en-US" dirty="0"/>
              <a:t>the density of electrons in the ionosphere varies greatly on a daily basis, as well as over the sunspot cycle, the magnitude of the effect varies. However the effect is always proportional to the square of the wavelength, so even at the UHF television frequency of 500 MHz (λ = 60 cm), there can be more than a complete rotation of the axis of polarization. </a:t>
            </a:r>
            <a:endParaRPr lang="en-US" dirty="0" smtClean="0"/>
          </a:p>
          <a:p>
            <a:pPr lvl="1"/>
            <a:r>
              <a:rPr lang="en-US" dirty="0" smtClean="0"/>
              <a:t>A </a:t>
            </a:r>
            <a:r>
              <a:rPr lang="en-US" dirty="0"/>
              <a:t>consequence is that although most radio transmitting antennas are either vertically or horizontally polarized, the polarization of a medium or short wave signal after reflection by the ionosphere is rather unpredictable. </a:t>
            </a:r>
            <a:endParaRPr lang="en-US" dirty="0" smtClean="0"/>
          </a:p>
          <a:p>
            <a:pPr lvl="1"/>
            <a:r>
              <a:rPr lang="en-US" dirty="0" smtClean="0"/>
              <a:t>The </a:t>
            </a:r>
            <a:r>
              <a:rPr lang="en-US" dirty="0"/>
              <a:t>Faraday effect due to free electrons diminishes rapidly at higher frequencies (shorter wavelengths) so that at microwave frequencies, used by satellite communications, the transmitted polarization is maintained between the satellite and the ground</a:t>
            </a:r>
            <a:r>
              <a:rPr lang="en-US" dirty="0" smtClean="0"/>
              <a:t>.</a:t>
            </a:r>
          </a:p>
          <a:p>
            <a:pPr lvl="1"/>
            <a:r>
              <a:rPr lang="en-US" dirty="0" smtClean="0"/>
              <a:t>From an operational viewpoint, Faraday Rotation is important at 29 MHz, of minor concern at 146 MHz, and of little effect at higher frequencies.</a:t>
            </a:r>
          </a:p>
        </p:txBody>
      </p:sp>
      <p:pic>
        <p:nvPicPr>
          <p:cNvPr id="1028" name="Picture 4" descr="http://upload.wikimedia.org/wikipedia/commons/thumb/c/cb/Faraday-effect.svg/335px-Faraday-effect.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9903" y="3299640"/>
            <a:ext cx="2570205" cy="1910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547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 </a:t>
            </a:r>
            <a:r>
              <a:rPr lang="en-US" dirty="0" smtClean="0"/>
              <a:t>Space Based</a:t>
            </a:r>
            <a:endParaRPr lang="en-US" dirty="0"/>
          </a:p>
        </p:txBody>
      </p:sp>
      <p:sp>
        <p:nvSpPr>
          <p:cNvPr id="3" name="Content Placeholder 2"/>
          <p:cNvSpPr>
            <a:spLocks noGrp="1"/>
          </p:cNvSpPr>
          <p:nvPr>
            <p:ph idx="1"/>
          </p:nvPr>
        </p:nvSpPr>
        <p:spPr>
          <a:xfrm>
            <a:off x="838201" y="1800911"/>
            <a:ext cx="8330514" cy="4641077"/>
          </a:xfrm>
        </p:spPr>
        <p:txBody>
          <a:bodyPr>
            <a:normAutofit fontScale="92500" lnSpcReduction="20000"/>
          </a:bodyPr>
          <a:lstStyle/>
          <a:p>
            <a:r>
              <a:rPr lang="en-US" dirty="0" smtClean="0"/>
              <a:t>Spin Modulation</a:t>
            </a:r>
          </a:p>
          <a:p>
            <a:pPr lvl="1"/>
            <a:r>
              <a:rPr lang="en-US" dirty="0" smtClean="0"/>
              <a:t>Satellites are often stabilized by being spun about a particular axis. When a spacecraft spin axis is not pointing directly at the ground station (non-zero squint angle), the signal will likely exhibit amplitude, and possibly polarization, changes resulting from the spacecraft rotation.</a:t>
            </a:r>
          </a:p>
          <a:p>
            <a:pPr lvl="1"/>
            <a:r>
              <a:rPr lang="en-US" dirty="0" smtClean="0"/>
              <a:t>The changes affect both uplink and downlink signals occur at an integer multiple of the spin rate.</a:t>
            </a:r>
          </a:p>
          <a:p>
            <a:pPr lvl="1"/>
            <a:r>
              <a:rPr lang="en-US" dirty="0" smtClean="0"/>
              <a:t>The magnitude of the effect will generally become greater as the squint angle increases.</a:t>
            </a:r>
          </a:p>
          <a:p>
            <a:r>
              <a:rPr lang="en-US" dirty="0" smtClean="0"/>
              <a:t>Unusual Propagation</a:t>
            </a:r>
          </a:p>
          <a:p>
            <a:pPr lvl="1"/>
            <a:r>
              <a:rPr lang="en-US" dirty="0" smtClean="0"/>
              <a:t>Ionospheric effects on VHF/UHF, Sporadic E, Magnetic-Field-Aligned-Irregularities (FAI), Antipodal Reception, Auroral Effects, &amp; the Unknown – RF noise ( atmospheric, manmade, cosmic, terrestrial, oxygen &amp; water vapor), attenuation (electron, condensed water </a:t>
            </a:r>
            <a:r>
              <a:rPr lang="en-US" dirty="0"/>
              <a:t>vapor, oxygen &amp; water </a:t>
            </a:r>
            <a:r>
              <a:rPr lang="en-US" dirty="0" smtClean="0"/>
              <a:t>vapor), refraction (ionospheric, tropospheric) and scintillation.</a:t>
            </a:r>
            <a:endParaRPr lang="en-US" dirty="0"/>
          </a:p>
        </p:txBody>
      </p:sp>
      <p:pic>
        <p:nvPicPr>
          <p:cNvPr id="4" name="Picture 3"/>
          <p:cNvPicPr>
            <a:picLocks noChangeAspect="1"/>
          </p:cNvPicPr>
          <p:nvPr/>
        </p:nvPicPr>
        <p:blipFill>
          <a:blip r:embed="rId2"/>
          <a:stretch>
            <a:fillRect/>
          </a:stretch>
        </p:blipFill>
        <p:spPr>
          <a:xfrm>
            <a:off x="8667879" y="2889164"/>
            <a:ext cx="3280793" cy="2086490"/>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9781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199" y="228600"/>
            <a:ext cx="9929341" cy="990600"/>
          </a:xfrm>
        </p:spPr>
        <p:txBody>
          <a:bodyPr/>
          <a:lstStyle/>
          <a:p>
            <a:r>
              <a:rPr lang="en-US" dirty="0"/>
              <a:t>Variables Affecting Strength of the Downlink Received </a:t>
            </a:r>
            <a:r>
              <a:rPr lang="en-US" dirty="0" smtClean="0"/>
              <a:t>Signal</a:t>
            </a:r>
            <a:endParaRPr lang="en-US" dirty="0"/>
          </a:p>
        </p:txBody>
      </p:sp>
      <p:sp>
        <p:nvSpPr>
          <p:cNvPr id="3" name="Content Placeholder 2"/>
          <p:cNvSpPr>
            <a:spLocks noGrp="1"/>
          </p:cNvSpPr>
          <p:nvPr>
            <p:ph idx="1"/>
          </p:nvPr>
        </p:nvSpPr>
        <p:spPr>
          <a:xfrm>
            <a:off x="838200" y="1800911"/>
            <a:ext cx="10645345" cy="4641077"/>
          </a:xfrm>
        </p:spPr>
        <p:txBody>
          <a:bodyPr>
            <a:normAutofit lnSpcReduction="10000"/>
          </a:bodyPr>
          <a:lstStyle/>
          <a:p>
            <a:r>
              <a:rPr lang="en-US" dirty="0" smtClean="0"/>
              <a:t>Satellite (antenna) orientation with respect to ground station.</a:t>
            </a:r>
          </a:p>
          <a:p>
            <a:endParaRPr lang="en-US" dirty="0" smtClean="0"/>
          </a:p>
          <a:p>
            <a:r>
              <a:rPr lang="en-US" dirty="0" smtClean="0"/>
              <a:t>Satellite spin producing a time-dependent antenna pattern.</a:t>
            </a:r>
          </a:p>
          <a:p>
            <a:endParaRPr lang="en-US" dirty="0" smtClean="0"/>
          </a:p>
          <a:p>
            <a:r>
              <a:rPr lang="en-US" dirty="0" smtClean="0"/>
              <a:t>Changing Slant Range (inverse power law).</a:t>
            </a:r>
          </a:p>
          <a:p>
            <a:endParaRPr lang="en-US" dirty="0" smtClean="0"/>
          </a:p>
          <a:p>
            <a:r>
              <a:rPr lang="en-US" dirty="0" smtClean="0"/>
              <a:t>Signal absorption in the ionosphere.</a:t>
            </a:r>
          </a:p>
          <a:p>
            <a:endParaRPr lang="en-US" dirty="0" smtClean="0"/>
          </a:p>
          <a:p>
            <a:r>
              <a:rPr lang="en-US" dirty="0" smtClean="0"/>
              <a:t>Ground-station antenna pattern.</a:t>
            </a:r>
          </a:p>
          <a:p>
            <a:endParaRPr lang="en-US" dirty="0" smtClean="0"/>
          </a:p>
          <a:p>
            <a:r>
              <a:rPr lang="en-US" dirty="0" smtClean="0"/>
              <a:t>Faraday rotation.</a:t>
            </a:r>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716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Keplerian Elements – </a:t>
            </a:r>
            <a:br>
              <a:rPr lang="en-US" dirty="0" smtClean="0"/>
            </a:br>
            <a:r>
              <a:rPr lang="en-US" dirty="0" smtClean="0"/>
              <a:t>Seven or Eight Osculating Elements</a:t>
            </a:r>
            <a:endParaRPr lang="en-US" dirty="0"/>
          </a:p>
        </p:txBody>
      </p:sp>
      <p:sp>
        <p:nvSpPr>
          <p:cNvPr id="3" name="Content Placeholder 2"/>
          <p:cNvSpPr>
            <a:spLocks noGrp="1"/>
          </p:cNvSpPr>
          <p:nvPr>
            <p:ph idx="1"/>
          </p:nvPr>
        </p:nvSpPr>
        <p:spPr>
          <a:xfrm>
            <a:off x="914399" y="1622855"/>
            <a:ext cx="10396152" cy="5115696"/>
          </a:xfrm>
        </p:spPr>
        <p:txBody>
          <a:bodyPr/>
          <a:lstStyle/>
          <a:p>
            <a:r>
              <a:rPr lang="en-US" dirty="0" smtClean="0"/>
              <a:t>Seven Elements previously defined:</a:t>
            </a:r>
          </a:p>
          <a:p>
            <a:pPr lvl="2"/>
            <a:r>
              <a:rPr lang="en-US" dirty="0" smtClean="0"/>
              <a:t>Epoch</a:t>
            </a:r>
          </a:p>
          <a:p>
            <a:pPr lvl="4"/>
            <a:r>
              <a:rPr lang="en-US" dirty="0"/>
              <a:t>A set of orbital elements is a snapshot, at a particular time, of the orbit of a satellite. Epoch is simply a number which specifies the time at which the snapshot was </a:t>
            </a:r>
            <a:r>
              <a:rPr lang="en-US" dirty="0" smtClean="0"/>
              <a:t>taken.</a:t>
            </a:r>
            <a:endParaRPr lang="en-US" dirty="0"/>
          </a:p>
          <a:p>
            <a:pPr lvl="2"/>
            <a:r>
              <a:rPr lang="en-US" dirty="0" smtClean="0"/>
              <a:t>Orbital Inclination</a:t>
            </a:r>
          </a:p>
          <a:p>
            <a:pPr lvl="4"/>
            <a:r>
              <a:rPr lang="en-US" dirty="0" smtClean="0"/>
              <a:t>The </a:t>
            </a:r>
            <a:r>
              <a:rPr lang="en-US" dirty="0"/>
              <a:t>angle between the orbital plane and the equatorial </a:t>
            </a:r>
            <a:r>
              <a:rPr lang="en-US" dirty="0" smtClean="0"/>
              <a:t>plane.</a:t>
            </a:r>
            <a:endParaRPr lang="en-US" dirty="0"/>
          </a:p>
          <a:p>
            <a:pPr lvl="2"/>
            <a:r>
              <a:rPr lang="en-US" dirty="0" smtClean="0"/>
              <a:t>Right </a:t>
            </a:r>
            <a:r>
              <a:rPr lang="en-US" dirty="0"/>
              <a:t>Ascension of Ascending Node (R.A.A.N</a:t>
            </a:r>
            <a:r>
              <a:rPr lang="en-US" dirty="0" smtClean="0"/>
              <a:t>.)</a:t>
            </a:r>
          </a:p>
          <a:p>
            <a:pPr lvl="4"/>
            <a:r>
              <a:rPr lang="en-US" dirty="0" smtClean="0"/>
              <a:t>“Right </a:t>
            </a:r>
            <a:r>
              <a:rPr lang="en-US" dirty="0"/>
              <a:t>ascension of ascending node" is an angle, measured at the center of the earth, from the vernal equinox to the ascending </a:t>
            </a:r>
            <a:r>
              <a:rPr lang="en-US" dirty="0" smtClean="0"/>
              <a:t>node.</a:t>
            </a:r>
          </a:p>
          <a:p>
            <a:pPr lvl="2"/>
            <a:r>
              <a:rPr lang="en-US" dirty="0" smtClean="0"/>
              <a:t>Argument </a:t>
            </a:r>
            <a:r>
              <a:rPr lang="en-US" dirty="0"/>
              <a:t>of </a:t>
            </a:r>
            <a:r>
              <a:rPr lang="en-US" dirty="0" smtClean="0"/>
              <a:t>Perigee</a:t>
            </a:r>
          </a:p>
          <a:p>
            <a:pPr lvl="4"/>
            <a:r>
              <a:rPr lang="en-US" dirty="0"/>
              <a:t>The angle between the orbit ellipse and the orbital plane in space</a:t>
            </a:r>
            <a:r>
              <a:rPr lang="en-US" dirty="0" smtClean="0"/>
              <a:t>.</a:t>
            </a:r>
            <a:endParaRPr lang="en-US" dirty="0"/>
          </a:p>
          <a:p>
            <a:pPr lvl="2"/>
            <a:r>
              <a:rPr lang="en-US" dirty="0" smtClean="0"/>
              <a:t>Eccentricity</a:t>
            </a:r>
          </a:p>
          <a:p>
            <a:pPr lvl="4"/>
            <a:r>
              <a:rPr lang="en-US" dirty="0" smtClean="0"/>
              <a:t>The </a:t>
            </a:r>
            <a:r>
              <a:rPr lang="en-US" dirty="0"/>
              <a:t>amount by which </a:t>
            </a:r>
            <a:r>
              <a:rPr lang="en-US" dirty="0" smtClean="0"/>
              <a:t>an objects </a:t>
            </a:r>
            <a:r>
              <a:rPr lang="en-US" dirty="0"/>
              <a:t>orbit around another body deviates from a perfect circle</a:t>
            </a:r>
          </a:p>
          <a:p>
            <a:pPr lvl="2"/>
            <a:r>
              <a:rPr lang="en-US" dirty="0" smtClean="0"/>
              <a:t>Mean Motion</a:t>
            </a:r>
          </a:p>
          <a:p>
            <a:pPr lvl="4"/>
            <a:r>
              <a:rPr lang="en-US" dirty="0" smtClean="0"/>
              <a:t>Number of revolutions (perigee to perigee) completed by satellite in a solar day (1440 minutes).</a:t>
            </a:r>
            <a:endParaRPr lang="en-US" dirty="0"/>
          </a:p>
          <a:p>
            <a:pPr lvl="2"/>
            <a:r>
              <a:rPr lang="en-US" dirty="0" smtClean="0"/>
              <a:t>Mean Anomaly</a:t>
            </a:r>
          </a:p>
          <a:p>
            <a:pPr lvl="4"/>
            <a:r>
              <a:rPr lang="en-US" dirty="0" smtClean="0"/>
              <a:t>A number that increases uniformly with time, used to locate satellite position on orbital ellipse.</a:t>
            </a:r>
            <a:endParaRPr lang="en-US" dirty="0"/>
          </a:p>
          <a:p>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09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Keplerian Elements – </a:t>
            </a:r>
            <a:br>
              <a:rPr lang="en-US" dirty="0" smtClean="0"/>
            </a:br>
            <a:r>
              <a:rPr lang="en-US" dirty="0" smtClean="0"/>
              <a:t>Seven or Eight Osculating Elements</a:t>
            </a:r>
            <a:endParaRPr lang="en-US" dirty="0"/>
          </a:p>
        </p:txBody>
      </p:sp>
      <p:sp>
        <p:nvSpPr>
          <p:cNvPr id="3" name="Content Placeholder 2"/>
          <p:cNvSpPr>
            <a:spLocks noGrp="1"/>
          </p:cNvSpPr>
          <p:nvPr>
            <p:ph idx="1"/>
          </p:nvPr>
        </p:nvSpPr>
        <p:spPr>
          <a:xfrm>
            <a:off x="889686" y="1806145"/>
            <a:ext cx="10437341" cy="4957119"/>
          </a:xfrm>
        </p:spPr>
        <p:txBody>
          <a:bodyPr>
            <a:normAutofit fontScale="77500" lnSpcReduction="20000"/>
          </a:bodyPr>
          <a:lstStyle/>
          <a:p>
            <a:r>
              <a:rPr lang="en-US" dirty="0" smtClean="0"/>
              <a:t>The Eight Element:</a:t>
            </a:r>
          </a:p>
          <a:p>
            <a:pPr lvl="1"/>
            <a:r>
              <a:rPr lang="en-US" dirty="0" smtClean="0"/>
              <a:t>Drag</a:t>
            </a:r>
          </a:p>
          <a:p>
            <a:pPr lvl="2"/>
            <a:r>
              <a:rPr lang="en-US" dirty="0"/>
              <a:t> [aka "N1"]</a:t>
            </a:r>
          </a:p>
          <a:p>
            <a:pPr lvl="2"/>
            <a:r>
              <a:rPr lang="en-US" dirty="0" smtClean="0">
                <a:solidFill>
                  <a:srgbClr val="0070C0"/>
                </a:solidFill>
              </a:rPr>
              <a:t>Drag </a:t>
            </a:r>
            <a:r>
              <a:rPr lang="en-US" dirty="0">
                <a:solidFill>
                  <a:srgbClr val="0070C0"/>
                </a:solidFill>
              </a:rPr>
              <a:t>caused by the earth's atmosphere causes satellites to spiral downward</a:t>
            </a:r>
            <a:r>
              <a:rPr lang="en-US" dirty="0"/>
              <a:t>. As they spiral downward, they speed up. The Drag orbital element simply tells us the rate at which Mean Motion is changing due to drag or other related effects. Precisely, Drag is one half the first time derivative of Mean Motion.</a:t>
            </a:r>
          </a:p>
          <a:p>
            <a:pPr lvl="2"/>
            <a:r>
              <a:rPr lang="en-US" dirty="0" smtClean="0"/>
              <a:t>Its </a:t>
            </a:r>
            <a:r>
              <a:rPr lang="en-US" dirty="0"/>
              <a:t>units are revolutions per day per day. It is typically a very small number. Common values for low-earth-orbiting satellites are on the order of 10^-4. Common values for high-orbiting satellites are on the order of 10^-7 or smaller.</a:t>
            </a:r>
          </a:p>
          <a:p>
            <a:pPr lvl="2"/>
            <a:r>
              <a:rPr lang="en-US" dirty="0" smtClean="0"/>
              <a:t>Occasionally</a:t>
            </a:r>
            <a:r>
              <a:rPr lang="en-US" dirty="0"/>
              <a:t>, published orbital elements for a high-orbiting satellite will show a negative Drag! At first, this may seem absurd. Drag due to friction with the earth's atmosphere can only make a satellite spiral downward, never upward.</a:t>
            </a:r>
          </a:p>
          <a:p>
            <a:pPr lvl="3"/>
            <a:r>
              <a:rPr lang="en-US" dirty="0" smtClean="0"/>
              <a:t>There </a:t>
            </a:r>
            <a:r>
              <a:rPr lang="en-US" dirty="0"/>
              <a:t>are several potential reasons for negative drag. First, the measurement which produced the orbital elements may have been in error. It is common to estimate orbital elements from a small number of observations made over a short period of time. With such measurements, it is extremely difficult to estimate Drag. Very ordinary small errors in measurement can produce a small negative drag.</a:t>
            </a:r>
          </a:p>
          <a:p>
            <a:pPr lvl="3"/>
            <a:r>
              <a:rPr lang="en-US" dirty="0" smtClean="0"/>
              <a:t>The </a:t>
            </a:r>
            <a:r>
              <a:rPr lang="en-US" dirty="0"/>
              <a:t>second potential cause for a negative drag in published elements is a little more complex. A satellite is subject to many forces besides the two we have discussed so far (earth's gravity, and atmospheric drag). Some of these forces (for example gravity of the sun and moon) may act together to cause a satellite to be pulled upward by a very slight amount. This can happen if the Sun and Moon are aligned with the satellite's orbit in a particular way. If the orbit is measured when this is happening, a small negative Drag term may actually provide the best possible 'fit' to the actual satellite motion over a *short* period of time.</a:t>
            </a:r>
          </a:p>
          <a:p>
            <a:pPr lvl="3"/>
            <a:r>
              <a:rPr lang="en-US" dirty="0" smtClean="0"/>
              <a:t>You </a:t>
            </a:r>
            <a:r>
              <a:rPr lang="en-US" dirty="0"/>
              <a:t>typically want a set of orbital elements to estimate the position of a satellite reasonably well for as long as possible, often several months. Negative Drag never accurately reflects what's happening over a long period of time. Some programs will accept negative values for Drag, but I don't approve of them. Feel free to substitute zero in place of any published negative Drag value</a:t>
            </a:r>
            <a:r>
              <a:rPr lang="en-US" dirty="0" smtClean="0"/>
              <a:t>.</a:t>
            </a:r>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045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Keplerian Elements – </a:t>
            </a:r>
            <a:br>
              <a:rPr lang="en-US" dirty="0" smtClean="0"/>
            </a:br>
            <a:r>
              <a:rPr lang="en-US" dirty="0" smtClean="0"/>
              <a:t>Seven or Eight Osculating Elements</a:t>
            </a:r>
            <a:endParaRPr lang="en-US" dirty="0"/>
          </a:p>
        </p:txBody>
      </p:sp>
      <p:sp>
        <p:nvSpPr>
          <p:cNvPr id="3" name="Content Placeholder 2"/>
          <p:cNvSpPr>
            <a:spLocks noGrp="1"/>
          </p:cNvSpPr>
          <p:nvPr>
            <p:ph idx="1"/>
          </p:nvPr>
        </p:nvSpPr>
        <p:spPr>
          <a:xfrm>
            <a:off x="838200" y="1825624"/>
            <a:ext cx="5439032" cy="4764646"/>
          </a:xfrm>
        </p:spPr>
        <p:txBody>
          <a:bodyPr>
            <a:normAutofit fontScale="62500" lnSpcReduction="20000"/>
          </a:bodyPr>
          <a:lstStyle/>
          <a:p>
            <a:r>
              <a:rPr lang="en-US" dirty="0" smtClean="0"/>
              <a:t>The Eight Element:</a:t>
            </a:r>
          </a:p>
          <a:p>
            <a:pPr lvl="1"/>
            <a:endParaRPr lang="en-US" dirty="0" smtClean="0"/>
          </a:p>
          <a:p>
            <a:pPr lvl="1"/>
            <a:r>
              <a:rPr lang="en-US" dirty="0" smtClean="0"/>
              <a:t>Drag – Solar </a:t>
            </a:r>
            <a:r>
              <a:rPr lang="en-US" dirty="0"/>
              <a:t>Flux </a:t>
            </a:r>
            <a:r>
              <a:rPr lang="en-US" dirty="0" smtClean="0"/>
              <a:t>K-Factor</a:t>
            </a:r>
          </a:p>
          <a:p>
            <a:pPr lvl="2"/>
            <a:r>
              <a:rPr lang="en-US" dirty="0"/>
              <a:t>Solar flux is a </a:t>
            </a:r>
            <a:r>
              <a:rPr lang="en-US" dirty="0">
                <a:solidFill>
                  <a:srgbClr val="0070C0"/>
                </a:solidFill>
              </a:rPr>
              <a:t>measurement of the intensity of solar radio emissions with a wavelength of 10.7 cm </a:t>
            </a:r>
            <a:r>
              <a:rPr lang="en-US" dirty="0"/>
              <a:t>(a frequency of about 2800 MHz.  The daily solar flux measurement is recorded at 2000 UTC by the Dominion Radio Astrophysical Observatory of the Canadian National Research Council located at Penticton, B.C., Canada.  The value broadcast is in solar flux units that range from a theoretical minimum of about 50 to numbers larger than 300.  During the early part of the 11-year sunspot cycle, the flux numbers are low; but they rise and fall as the cycle proceeds.  The numbers will remain high for extended periods around sunspot maximum.</a:t>
            </a:r>
          </a:p>
          <a:p>
            <a:pPr lvl="2"/>
            <a:r>
              <a:rPr lang="en-US" dirty="0" smtClean="0"/>
              <a:t>The </a:t>
            </a:r>
            <a:r>
              <a:rPr lang="en-US" dirty="0">
                <a:solidFill>
                  <a:srgbClr val="0070C0"/>
                </a:solidFill>
              </a:rPr>
              <a:t>A and K indices are a measurement of the behavior of the magnetic field in and around the Earth</a:t>
            </a:r>
            <a:r>
              <a:rPr lang="en-US" dirty="0"/>
              <a:t>.  </a:t>
            </a:r>
            <a:r>
              <a:rPr lang="en-US" dirty="0">
                <a:solidFill>
                  <a:srgbClr val="0070C0"/>
                </a:solidFill>
              </a:rPr>
              <a:t>The K index uses a scale from 0 to 9 to measure the change in the horizontal component of the geomagnetic field</a:t>
            </a:r>
            <a:r>
              <a:rPr lang="en-US" dirty="0"/>
              <a:t>.  A new K index is determined and added to the broadcast every 3 hours based on magnetometer measurements made at the Table Mountain Observatory, north of Boulder, Colorado, or an alternate middle latitude observatory.</a:t>
            </a:r>
            <a:endParaRPr lang="en-US" dirty="0" smtClean="0"/>
          </a:p>
          <a:p>
            <a:pPr lvl="2"/>
            <a:r>
              <a:rPr lang="en-US" dirty="0">
                <a:solidFill>
                  <a:srgbClr val="0070C0"/>
                </a:solidFill>
              </a:rPr>
              <a:t>The atmospheric resistance or drag increases during times when the Sun is active</a:t>
            </a:r>
            <a:r>
              <a:rPr lang="en-US" dirty="0"/>
              <a:t>. Just as the air in a balloon expands and rises when heated, the atmosphere rises and expands when the Sun adds extra energy to it. The thinnest layer of atmosphere rises, and the thicker atmosphere beneath it lifts to take its place. As a consequence, </a:t>
            </a:r>
            <a:r>
              <a:rPr lang="en-US" dirty="0">
                <a:solidFill>
                  <a:srgbClr val="0070C0"/>
                </a:solidFill>
              </a:rPr>
              <a:t>a spacecraft will move through a thicker layer of the atmosphere instead of the thin layer it was in when the Sun was less active</a:t>
            </a:r>
            <a:r>
              <a:rPr lang="en-US" dirty="0"/>
              <a:t>. When the Sun is quiet, satellites in LEO have to boost their orbits about four times per year to make up for atmospheric drag. When solar activity is at its greatest over the 11-year solar cycle, satellites may have to be maneuvered every 2-3 </a:t>
            </a:r>
            <a:r>
              <a:rPr lang="en-US" dirty="0" smtClean="0"/>
              <a:t>weeks.</a:t>
            </a:r>
          </a:p>
        </p:txBody>
      </p:sp>
      <p:pic>
        <p:nvPicPr>
          <p:cNvPr id="4" name="Picture 3"/>
          <p:cNvPicPr>
            <a:picLocks noChangeAspect="1"/>
          </p:cNvPicPr>
          <p:nvPr/>
        </p:nvPicPr>
        <p:blipFill>
          <a:blip r:embed="rId2"/>
          <a:stretch>
            <a:fillRect/>
          </a:stretch>
        </p:blipFill>
        <p:spPr>
          <a:xfrm>
            <a:off x="6277232" y="2813543"/>
            <a:ext cx="4954329" cy="2788808"/>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3237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Elements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All </a:t>
            </a:r>
            <a:r>
              <a:rPr lang="en-US" dirty="0"/>
              <a:t>the satellite parameters described below are optional. They allow tracking programs to provide more information that may be useful or fun.</a:t>
            </a:r>
          </a:p>
          <a:p>
            <a:r>
              <a:rPr lang="en-US" dirty="0"/>
              <a:t>Epoch Rev</a:t>
            </a:r>
          </a:p>
          <a:p>
            <a:pPr lvl="1"/>
            <a:r>
              <a:rPr lang="en-US" dirty="0" smtClean="0"/>
              <a:t>[</a:t>
            </a:r>
            <a:r>
              <a:rPr lang="en-US" dirty="0"/>
              <a:t>aka "Revolution Number at Epoch"]</a:t>
            </a:r>
          </a:p>
          <a:p>
            <a:pPr lvl="1"/>
            <a:r>
              <a:rPr lang="en-US" dirty="0" smtClean="0"/>
              <a:t>This </a:t>
            </a:r>
            <a:r>
              <a:rPr lang="en-US" dirty="0"/>
              <a:t>tells the tracking program </a:t>
            </a:r>
            <a:r>
              <a:rPr lang="en-US" dirty="0">
                <a:solidFill>
                  <a:srgbClr val="0070C0"/>
                </a:solidFill>
              </a:rPr>
              <a:t>how many times the satellite has orbited from the time it was launched until the time specified by "Epoch". </a:t>
            </a:r>
            <a:r>
              <a:rPr lang="en-US" dirty="0"/>
              <a:t>Epoch Rev is used to calculate the revolution number displayed by the tracking program. Don't be surprised if you find that orbital element sets which come from NASA have incorrect values for Epoch Rev. The folks who compute satellite orbits don't tend to pay a great deal of attention to this number! </a:t>
            </a:r>
            <a:r>
              <a:rPr lang="en-US" dirty="0" smtClean="0"/>
              <a:t>Unless </a:t>
            </a:r>
            <a:r>
              <a:rPr lang="en-US" dirty="0"/>
              <a:t>you use the revolution number for your own </a:t>
            </a:r>
            <a:r>
              <a:rPr lang="en-US" dirty="0" smtClean="0"/>
              <a:t>book keeping </a:t>
            </a:r>
            <a:r>
              <a:rPr lang="en-US" dirty="0"/>
              <a:t>purposes, you needn't worry about the accuracy of Epoch Rev.</a:t>
            </a:r>
          </a:p>
          <a:p>
            <a:r>
              <a:rPr lang="en-US" dirty="0"/>
              <a:t>Attitude</a:t>
            </a:r>
          </a:p>
          <a:p>
            <a:pPr lvl="1"/>
            <a:r>
              <a:rPr lang="en-US" dirty="0" smtClean="0"/>
              <a:t>[</a:t>
            </a:r>
            <a:r>
              <a:rPr lang="en-US" dirty="0"/>
              <a:t>aka "Bahn Coordinates"]</a:t>
            </a:r>
          </a:p>
          <a:p>
            <a:pPr lvl="1"/>
            <a:r>
              <a:rPr lang="en-US" dirty="0" smtClean="0">
                <a:solidFill>
                  <a:srgbClr val="0070C0"/>
                </a:solidFill>
              </a:rPr>
              <a:t>The </a:t>
            </a:r>
            <a:r>
              <a:rPr lang="en-US" dirty="0">
                <a:solidFill>
                  <a:srgbClr val="0070C0"/>
                </a:solidFill>
              </a:rPr>
              <a:t>spacecraft attitude is a measure of how the satellite is oriented in space. </a:t>
            </a:r>
            <a:r>
              <a:rPr lang="en-US" dirty="0"/>
              <a:t>Hopefully, it is oriented so that its antennas point toward you! There are several orientation schemes used in satellites. The Bahn coordinates apply only to spacecraft which are </a:t>
            </a:r>
            <a:r>
              <a:rPr lang="en-US" dirty="0" smtClean="0"/>
              <a:t>spin-stabilized. </a:t>
            </a:r>
            <a:r>
              <a:rPr lang="en-US" dirty="0"/>
              <a:t>Spin-stabilized satellites maintain a constant inertial orientation, i.e., its antennas point a fixed direction in space (examples: Oscar-10, Oscar-13).</a:t>
            </a:r>
          </a:p>
          <a:p>
            <a:pPr lvl="1"/>
            <a:r>
              <a:rPr lang="en-US" dirty="0" smtClean="0"/>
              <a:t>The </a:t>
            </a:r>
            <a:r>
              <a:rPr lang="en-US" dirty="0"/>
              <a:t>Bahn coordinates consist of two angles, often called Bahn Latitude and Bahn Longitude. These are published from time to time for the elliptical-orbit amateur radio satellites in various amateur satellite publications. Ideally, these numbers remain constant except when the spacecraft controllers are re-orienting the spacecraft. In practice, they drift slowly.</a:t>
            </a:r>
          </a:p>
          <a:p>
            <a:pPr lvl="1"/>
            <a:r>
              <a:rPr lang="en-US" dirty="0" smtClean="0"/>
              <a:t>These </a:t>
            </a:r>
            <a:r>
              <a:rPr lang="en-US" dirty="0"/>
              <a:t>two numbers describe a direction in a spherical coordinate system, just as geographic latitude and longitude describe a direction from the center of the earth. In this case, however, the primary axis is along the vector from the satellite to the center of the earth when the satellite is at perigee.</a:t>
            </a:r>
          </a:p>
          <a:p>
            <a:pPr lvl="2"/>
            <a:r>
              <a:rPr lang="en-US" dirty="0" smtClean="0"/>
              <a:t>An </a:t>
            </a:r>
            <a:r>
              <a:rPr lang="en-US" dirty="0"/>
              <a:t>excellent description of Bahn coordinates can be found in Phil Karn's "Bahn Coordinates Guide". </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541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838200" y="1825625"/>
            <a:ext cx="7885670" cy="4351338"/>
          </a:xfrm>
        </p:spPr>
        <p:txBody>
          <a:bodyPr>
            <a:normAutofit fontScale="70000" lnSpcReduction="20000"/>
          </a:bodyPr>
          <a:lstStyle/>
          <a:p>
            <a:r>
              <a:rPr lang="en-US" dirty="0" smtClean="0"/>
              <a:t>Solstices &amp; Equinoxes</a:t>
            </a:r>
          </a:p>
          <a:p>
            <a:pPr lvl="1"/>
            <a:r>
              <a:rPr lang="en-US" dirty="0" smtClean="0">
                <a:solidFill>
                  <a:srgbClr val="0070C0"/>
                </a:solidFill>
              </a:rPr>
              <a:t>Summer and Winter Solstice </a:t>
            </a:r>
            <a:r>
              <a:rPr lang="en-US" dirty="0" smtClean="0"/>
              <a:t>– Longest and Shortest Daylight</a:t>
            </a:r>
          </a:p>
          <a:p>
            <a:pPr lvl="1"/>
            <a:r>
              <a:rPr lang="en-US" dirty="0" smtClean="0">
                <a:solidFill>
                  <a:srgbClr val="0070C0"/>
                </a:solidFill>
              </a:rPr>
              <a:t>Vernal and Autumnal Equinox</a:t>
            </a:r>
            <a:r>
              <a:rPr lang="en-US" dirty="0" smtClean="0"/>
              <a:t> – Equal Day/Night – </a:t>
            </a:r>
            <a:r>
              <a:rPr lang="en-US" dirty="0" smtClean="0">
                <a:solidFill>
                  <a:srgbClr val="0070C0"/>
                </a:solidFill>
              </a:rPr>
              <a:t>planting and harvest seasons</a:t>
            </a:r>
          </a:p>
          <a:p>
            <a:pPr lvl="1"/>
            <a:endParaRPr lang="en-US" dirty="0" smtClean="0"/>
          </a:p>
          <a:p>
            <a:r>
              <a:rPr lang="en-US" dirty="0"/>
              <a:t>Solar </a:t>
            </a:r>
            <a:r>
              <a:rPr lang="en-US" dirty="0" smtClean="0"/>
              <a:t>calendar </a:t>
            </a:r>
            <a:endParaRPr lang="en-US" dirty="0"/>
          </a:p>
          <a:p>
            <a:pPr lvl="1"/>
            <a:r>
              <a:rPr lang="en-US" dirty="0" smtClean="0"/>
              <a:t>The </a:t>
            </a:r>
            <a:r>
              <a:rPr lang="en-US" dirty="0">
                <a:solidFill>
                  <a:srgbClr val="0070C0"/>
                </a:solidFill>
              </a:rPr>
              <a:t>Gregorian calendar</a:t>
            </a:r>
            <a:r>
              <a:rPr lang="en-US" dirty="0"/>
              <a:t>, also called the Western calendar and the Christian calendar, is internationally the most widely used civil </a:t>
            </a:r>
            <a:r>
              <a:rPr lang="en-US" dirty="0" smtClean="0"/>
              <a:t>calendar. </a:t>
            </a:r>
            <a:r>
              <a:rPr lang="en-US" dirty="0"/>
              <a:t>It has been the unofficial global standard for decades, </a:t>
            </a:r>
            <a:r>
              <a:rPr lang="en-US" dirty="0" smtClean="0"/>
              <a:t>recognized </a:t>
            </a:r>
            <a:r>
              <a:rPr lang="en-US" dirty="0"/>
              <a:t>by international institutions such as the United Nations and the Universal Postal </a:t>
            </a:r>
            <a:r>
              <a:rPr lang="en-US" dirty="0" smtClean="0"/>
              <a:t>Union.</a:t>
            </a:r>
          </a:p>
          <a:p>
            <a:pPr lvl="2"/>
            <a:r>
              <a:rPr lang="en-US" dirty="0"/>
              <a:t>In addition to the change in the mean length of the </a:t>
            </a:r>
            <a:r>
              <a:rPr lang="en-US" dirty="0">
                <a:solidFill>
                  <a:srgbClr val="0070C0"/>
                </a:solidFill>
              </a:rPr>
              <a:t>calendar year from 365.25 days (365 days 6 hours) to 365.2425 days (365 days 5 hours 49 minutes 12 seconds), a reduction of 10 minutes 48 seconds per year</a:t>
            </a:r>
            <a:r>
              <a:rPr lang="en-US" dirty="0"/>
              <a:t>, the Gregorian calendar reform also dealt with the accumulated difference between these lengths</a:t>
            </a:r>
            <a:r>
              <a:rPr lang="en-US" dirty="0" smtClean="0"/>
              <a:t>.</a:t>
            </a:r>
            <a:endParaRPr lang="en-US" dirty="0"/>
          </a:p>
          <a:p>
            <a:pPr lvl="2"/>
            <a:r>
              <a:rPr lang="en-US" dirty="0"/>
              <a:t>The calendar was a refinement in 1582 to the Julian </a:t>
            </a:r>
            <a:r>
              <a:rPr lang="en-US" dirty="0" smtClean="0"/>
              <a:t>calendar </a:t>
            </a:r>
            <a:r>
              <a:rPr lang="en-US" dirty="0"/>
              <a:t>amounting to a 0.002% correction in the length of the year. The motivation for the reform was to bring the date for the celebration of Easter to the time of the year in which the First Council of Nicaea had agreed upon in 325. Because the celebration of Easter was tied to the spring equinox, the Roman Catholic Church considered this steady drift in the date of Easter undesirable. The reform was adopted initially by the Catholic countries of Europe. Protestants and Eastern Orthodox countries continued to use the traditional Julian calendar and adopted the Gregorian reform after a time, for the sake of convenience in international trade. The </a:t>
            </a:r>
            <a:r>
              <a:rPr lang="en-US" dirty="0">
                <a:solidFill>
                  <a:srgbClr val="0070C0"/>
                </a:solidFill>
              </a:rPr>
              <a:t>last European country to adopt the reform was Greece</a:t>
            </a:r>
            <a:r>
              <a:rPr lang="en-US" dirty="0"/>
              <a:t>, in </a:t>
            </a:r>
            <a:r>
              <a:rPr lang="en-US" dirty="0" smtClean="0"/>
              <a:t>1923.</a:t>
            </a:r>
          </a:p>
        </p:txBody>
      </p:sp>
      <p:pic>
        <p:nvPicPr>
          <p:cNvPr id="4" name="Picture 3"/>
          <p:cNvPicPr>
            <a:picLocks noChangeAspect="1"/>
          </p:cNvPicPr>
          <p:nvPr/>
        </p:nvPicPr>
        <p:blipFill>
          <a:blip r:embed="rId2"/>
          <a:stretch>
            <a:fillRect/>
          </a:stretch>
        </p:blipFill>
        <p:spPr>
          <a:xfrm>
            <a:off x="8872153" y="1759722"/>
            <a:ext cx="2979658" cy="4171521"/>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7865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Keplerian Elements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Simplified </a:t>
            </a:r>
            <a:r>
              <a:rPr lang="en-US" dirty="0"/>
              <a:t>General Perturbations (SGP/SGP4</a:t>
            </a:r>
            <a:r>
              <a:rPr lang="en-US" dirty="0" smtClean="0"/>
              <a:t>)</a:t>
            </a:r>
          </a:p>
          <a:p>
            <a:pPr lvl="1"/>
            <a:r>
              <a:rPr lang="en-US" dirty="0"/>
              <a:t>The North American Aerospace Defense Command (NORAD) developed the </a:t>
            </a:r>
            <a:r>
              <a:rPr lang="en-US" dirty="0">
                <a:solidFill>
                  <a:srgbClr val="0070C0"/>
                </a:solidFill>
              </a:rPr>
              <a:t>Two-Line Element (TLE) format for transmitting satellite Keplerian elements</a:t>
            </a:r>
            <a:r>
              <a:rPr lang="en-US" dirty="0"/>
              <a:t>.  This is a structured format intended to be very compact. It is, therefore, difficult to read unless you are familiar with the structure. </a:t>
            </a:r>
          </a:p>
          <a:p>
            <a:pPr lvl="1"/>
            <a:r>
              <a:rPr lang="en-US" dirty="0"/>
              <a:t>United States Space Command (USSPACECOM) computes most of the publicly-available TLEs. These data are released by NASA Goddard Space Flight Center (GSFC).  In order to get accurate orbital predictions, you need to use the either USSPACECOM </a:t>
            </a:r>
            <a:r>
              <a:rPr lang="en-US" dirty="0">
                <a:solidFill>
                  <a:srgbClr val="0070C0"/>
                </a:solidFill>
              </a:rPr>
              <a:t>Simplified General Perturbations (SGP) or the SGP Version 4</a:t>
            </a:r>
            <a:r>
              <a:rPr lang="en-US" dirty="0"/>
              <a:t> (SGP4) orbit propagator. </a:t>
            </a:r>
            <a:endParaRPr lang="en-US" dirty="0" smtClean="0"/>
          </a:p>
          <a:p>
            <a:pPr lvl="2"/>
            <a:r>
              <a:rPr lang="en-US" dirty="0" smtClean="0"/>
              <a:t> </a:t>
            </a:r>
            <a:r>
              <a:rPr lang="en-US" dirty="0"/>
              <a:t>Using even an inherently more accurate prediction model will get degraded predictions because the TLEs released by GSFC are "mean" Keplerian elements produced by removing the long- and short-term periodic variations in a particular way.  </a:t>
            </a:r>
            <a:endParaRPr lang="en-US" dirty="0" smtClean="0"/>
          </a:p>
          <a:p>
            <a:pPr lvl="2"/>
            <a:r>
              <a:rPr lang="en-US" dirty="0" smtClean="0"/>
              <a:t>Complete </a:t>
            </a:r>
            <a:r>
              <a:rPr lang="en-US" dirty="0"/>
              <a:t>details of the SGP/SGP4 orbit propagators are in Project Space Track, Models for the Propagation of NORAD Element Sets, Felix R. Hoots and Ronald L Roehrich, Spacetrack Report No. 3, December 1980. </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1080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Keplerian Elements</a:t>
            </a:r>
          </a:p>
        </p:txBody>
      </p:sp>
      <p:sp>
        <p:nvSpPr>
          <p:cNvPr id="3" name="Content Placeholder 2"/>
          <p:cNvSpPr>
            <a:spLocks noGrp="1"/>
          </p:cNvSpPr>
          <p:nvPr>
            <p:ph idx="1"/>
          </p:nvPr>
        </p:nvSpPr>
        <p:spPr/>
        <p:txBody>
          <a:bodyPr>
            <a:normAutofit fontScale="62500" lnSpcReduction="20000"/>
          </a:bodyPr>
          <a:lstStyle/>
          <a:p>
            <a:r>
              <a:rPr lang="en-US" dirty="0" smtClean="0"/>
              <a:t>Space </a:t>
            </a:r>
            <a:r>
              <a:rPr lang="en-US" dirty="0"/>
              <a:t>Command / NASA Two-Line Element (TLE</a:t>
            </a:r>
            <a:r>
              <a:rPr lang="en-US" dirty="0" smtClean="0"/>
              <a:t>)</a:t>
            </a:r>
          </a:p>
          <a:p>
            <a:pPr lvl="1"/>
            <a:r>
              <a:rPr lang="en-US" dirty="0"/>
              <a:t>This is the format used by NASA to distribute satellite elements in their NASA Prediction Bulletin. The origin of the format is unknown. Some old NORAD reports refer to this as T-card format.</a:t>
            </a:r>
          </a:p>
          <a:p>
            <a:pPr lvl="1"/>
            <a:r>
              <a:rPr lang="en-US" dirty="0" smtClean="0"/>
              <a:t>As </a:t>
            </a:r>
            <a:r>
              <a:rPr lang="en-US" dirty="0"/>
              <a:t>used in the amateur community, </a:t>
            </a:r>
            <a:r>
              <a:rPr lang="en-US" dirty="0">
                <a:solidFill>
                  <a:srgbClr val="0070C0"/>
                </a:solidFill>
              </a:rPr>
              <a:t>the format consists of groups of 3 lines</a:t>
            </a:r>
            <a:r>
              <a:rPr lang="en-US" dirty="0"/>
              <a:t>: One line containing the satellite's name, followed by the standard Two-Line Orbital Element Set Format identical to that used by NASA and NORAD. Tracking programs are generally unforgiving of anything that doesn't fit this format.</a:t>
            </a:r>
          </a:p>
          <a:p>
            <a:pPr lvl="1"/>
            <a:r>
              <a:rPr lang="en-US" dirty="0" smtClean="0"/>
              <a:t>NASA </a:t>
            </a:r>
            <a:r>
              <a:rPr lang="en-US" dirty="0"/>
              <a:t>format files look like this...</a:t>
            </a:r>
          </a:p>
          <a:p>
            <a:pPr lvl="2"/>
            <a:r>
              <a:rPr lang="en-US" dirty="0" smtClean="0">
                <a:solidFill>
                  <a:srgbClr val="0070C0"/>
                </a:solidFill>
              </a:rPr>
              <a:t>OSCAR </a:t>
            </a:r>
            <a:r>
              <a:rPr lang="en-US" dirty="0">
                <a:solidFill>
                  <a:srgbClr val="0070C0"/>
                </a:solidFill>
              </a:rPr>
              <a:t>10</a:t>
            </a:r>
          </a:p>
          <a:p>
            <a:pPr lvl="2"/>
            <a:r>
              <a:rPr lang="en-US" dirty="0">
                <a:solidFill>
                  <a:srgbClr val="0070C0"/>
                </a:solidFill>
              </a:rPr>
              <a:t>1 14129U          88230.56274695 0.00000042           10000-3 0  3478</a:t>
            </a:r>
          </a:p>
          <a:p>
            <a:pPr lvl="2"/>
            <a:r>
              <a:rPr lang="en-US" dirty="0">
                <a:solidFill>
                  <a:srgbClr val="0070C0"/>
                </a:solidFill>
              </a:rPr>
              <a:t>2 14129  27.2218 308.9614 6028281 329.3891   6.4794  2.05877164 10960</a:t>
            </a:r>
          </a:p>
          <a:p>
            <a:pPr lvl="2"/>
            <a:r>
              <a:rPr lang="en-US" dirty="0">
                <a:solidFill>
                  <a:srgbClr val="0070C0"/>
                </a:solidFill>
              </a:rPr>
              <a:t>GPS-0008</a:t>
            </a:r>
          </a:p>
          <a:p>
            <a:pPr lvl="2"/>
            <a:r>
              <a:rPr lang="en-US" dirty="0">
                <a:solidFill>
                  <a:srgbClr val="0070C0"/>
                </a:solidFill>
              </a:rPr>
              <a:t>1 14189U          88230.24001475 0.00000013                   0  5423</a:t>
            </a:r>
          </a:p>
          <a:p>
            <a:pPr lvl="2"/>
            <a:r>
              <a:rPr lang="en-US" dirty="0">
                <a:solidFill>
                  <a:srgbClr val="0070C0"/>
                </a:solidFill>
              </a:rPr>
              <a:t>2 14189  63.0801 108.8864 0128028 212.9347 146.3600  2.00555575 37348</a:t>
            </a:r>
          </a:p>
          <a:p>
            <a:pPr lvl="1"/>
            <a:r>
              <a:rPr lang="en-US" dirty="0" smtClean="0"/>
              <a:t>Each </a:t>
            </a:r>
            <a:r>
              <a:rPr lang="en-US" dirty="0"/>
              <a:t>number is in a specified fixed column. Spaces are significant. The last digit on each line is a mod-10 check digit, which is checked by the program. The program also checks the sequence numbers (first column), and checks each orbital element for reasonable range. This is a very good set of checks, so this format is very safe, and robust.</a:t>
            </a:r>
          </a:p>
          <a:p>
            <a:pPr lvl="1"/>
            <a:r>
              <a:rPr lang="en-US" dirty="0" smtClean="0"/>
              <a:t>There </a:t>
            </a:r>
            <a:r>
              <a:rPr lang="en-US" dirty="0"/>
              <a:t>seems to be some disagreement about how the "+" character is figured into the check digit. If you have trouble with checksum failures on element sets with "+" signs in them, try replacing all the "+" signs with spaces.</a:t>
            </a:r>
          </a:p>
          <a:p>
            <a:r>
              <a:rPr lang="en-US" dirty="0" smtClean="0"/>
              <a:t>Data </a:t>
            </a:r>
            <a:r>
              <a:rPr lang="en-US" dirty="0"/>
              <a:t>for each satellite consists of three lines in the following format:</a:t>
            </a:r>
          </a:p>
          <a:p>
            <a:pPr lvl="1"/>
            <a:r>
              <a:rPr lang="en-US" dirty="0" smtClean="0"/>
              <a:t>AAAAAAAAAAA</a:t>
            </a:r>
            <a:endParaRPr lang="en-US" dirty="0"/>
          </a:p>
          <a:p>
            <a:pPr lvl="1"/>
            <a:r>
              <a:rPr lang="en-US" dirty="0"/>
              <a:t>1 NNNNNU NNNNNAAA NNNNN.NNNNNNNN +.NNNNNNNN +NNNNN-N +NNNNN-N N NNNNN</a:t>
            </a:r>
          </a:p>
          <a:p>
            <a:pPr lvl="1"/>
            <a:r>
              <a:rPr lang="en-US" dirty="0"/>
              <a:t>2 NNNNN NNN.NNNN </a:t>
            </a:r>
            <a:r>
              <a:rPr lang="en-US" dirty="0" smtClean="0"/>
              <a:t>NNN.NNNN NNNNNNN </a:t>
            </a:r>
            <a:r>
              <a:rPr lang="en-US" dirty="0"/>
              <a:t>NNN.NNNN NNN.NNNN NN.NNNNNNNNNNNNNN</a:t>
            </a:r>
          </a:p>
          <a:p>
            <a:pPr lvl="1"/>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8427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Keplerian Elements</a:t>
            </a:r>
          </a:p>
        </p:txBody>
      </p:sp>
      <p:sp>
        <p:nvSpPr>
          <p:cNvPr id="3" name="Content Placeholder 2"/>
          <p:cNvSpPr>
            <a:spLocks noGrp="1"/>
          </p:cNvSpPr>
          <p:nvPr>
            <p:ph idx="1"/>
          </p:nvPr>
        </p:nvSpPr>
        <p:spPr/>
        <p:txBody>
          <a:bodyPr>
            <a:normAutofit/>
          </a:bodyPr>
          <a:lstStyle/>
          <a:p>
            <a:r>
              <a:rPr lang="en-US" dirty="0" smtClean="0"/>
              <a:t>Space </a:t>
            </a:r>
            <a:r>
              <a:rPr lang="en-US" dirty="0"/>
              <a:t>Command / NASA Two-Line Element (TLE</a:t>
            </a:r>
            <a:r>
              <a:rPr lang="en-US" dirty="0" smtClean="0"/>
              <a:t>)</a:t>
            </a:r>
          </a:p>
          <a:p>
            <a:r>
              <a:rPr lang="en-US" dirty="0" smtClean="0"/>
              <a:t>Line </a:t>
            </a:r>
            <a:r>
              <a:rPr lang="en-US" dirty="0"/>
              <a:t>1</a:t>
            </a:r>
          </a:p>
          <a:p>
            <a:pPr lvl="1"/>
            <a:r>
              <a:rPr lang="en-US" dirty="0" smtClean="0"/>
              <a:t>Line </a:t>
            </a:r>
            <a:r>
              <a:rPr lang="en-US" dirty="0"/>
              <a:t>1 is </a:t>
            </a:r>
            <a:r>
              <a:rPr lang="en-US" dirty="0" smtClean="0">
                <a:solidFill>
                  <a:srgbClr val="0070C0"/>
                </a:solidFill>
              </a:rPr>
              <a:t>an </a:t>
            </a:r>
            <a:r>
              <a:rPr lang="en-US" dirty="0">
                <a:solidFill>
                  <a:srgbClr val="0070C0"/>
                </a:solidFill>
              </a:rPr>
              <a:t>eleven-character name</a:t>
            </a:r>
            <a:r>
              <a:rPr lang="en-US" dirty="0"/>
              <a:t>.</a:t>
            </a:r>
          </a:p>
          <a:p>
            <a:pPr lvl="1"/>
            <a:r>
              <a:rPr lang="en-US" dirty="0" smtClean="0"/>
              <a:t>Actually</a:t>
            </a:r>
            <a:r>
              <a:rPr lang="en-US" dirty="0"/>
              <a:t>, there is some disagreement about how wide the name may be.  Some programs allow 12 characters.  Others allow 24 characters, which is consistent with some NORAD documents.</a:t>
            </a:r>
          </a:p>
          <a:p>
            <a:pPr lvl="1"/>
            <a:r>
              <a:rPr lang="en-US" dirty="0" smtClean="0"/>
              <a:t>Some </a:t>
            </a:r>
            <a:r>
              <a:rPr lang="en-US" dirty="0"/>
              <a:t>sources encode additional information on this line, but this is not part of the standard format. One scheme for encoding visual magnitude information is described in Ted Molczan's format description.</a:t>
            </a:r>
          </a:p>
          <a:p>
            <a:pPr lvl="1"/>
            <a:r>
              <a:rPr lang="en-US" dirty="0" smtClean="0"/>
              <a:t>There </a:t>
            </a:r>
            <a:r>
              <a:rPr lang="en-US" dirty="0"/>
              <a:t>is no checksum on this line</a:t>
            </a:r>
            <a:r>
              <a:rPr lang="en-US" dirty="0" smtClean="0"/>
              <a:t>.</a:t>
            </a:r>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62"/>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4079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Keplerian Elements</a:t>
            </a:r>
          </a:p>
        </p:txBody>
      </p:sp>
      <p:sp>
        <p:nvSpPr>
          <p:cNvPr id="3" name="Content Placeholder 2"/>
          <p:cNvSpPr>
            <a:spLocks noGrp="1"/>
          </p:cNvSpPr>
          <p:nvPr>
            <p:ph idx="1"/>
          </p:nvPr>
        </p:nvSpPr>
        <p:spPr/>
        <p:txBody>
          <a:bodyPr>
            <a:normAutofit fontScale="47500" lnSpcReduction="20000"/>
          </a:bodyPr>
          <a:lstStyle/>
          <a:p>
            <a:r>
              <a:rPr lang="en-US" dirty="0" smtClean="0"/>
              <a:t>Space </a:t>
            </a:r>
            <a:r>
              <a:rPr lang="en-US" dirty="0"/>
              <a:t>Command / NASA Two-Line Element (TLE</a:t>
            </a:r>
            <a:r>
              <a:rPr lang="en-US" dirty="0" smtClean="0"/>
              <a:t>)</a:t>
            </a:r>
            <a:endParaRPr lang="en-US" dirty="0"/>
          </a:p>
          <a:p>
            <a:pPr lvl="1"/>
            <a:r>
              <a:rPr lang="en-US" dirty="0"/>
              <a:t>Line 2</a:t>
            </a:r>
          </a:p>
          <a:p>
            <a:pPr lvl="2"/>
            <a:r>
              <a:rPr lang="en-US" dirty="0" smtClean="0"/>
              <a:t>Column     </a:t>
            </a:r>
            <a:r>
              <a:rPr lang="en-US" dirty="0"/>
              <a:t>Description</a:t>
            </a:r>
          </a:p>
          <a:p>
            <a:pPr lvl="2"/>
            <a:r>
              <a:rPr lang="en-US" dirty="0"/>
              <a:t> 01-01     Line Number of Element Data</a:t>
            </a:r>
          </a:p>
          <a:p>
            <a:pPr lvl="2"/>
            <a:r>
              <a:rPr lang="en-US" dirty="0"/>
              <a:t> 03-07     Satellite Number</a:t>
            </a:r>
          </a:p>
          <a:p>
            <a:pPr lvl="2"/>
            <a:r>
              <a:rPr lang="en-US" dirty="0"/>
              <a:t> 10-11     International Designator (Last two digits of launch year)</a:t>
            </a:r>
          </a:p>
          <a:p>
            <a:pPr lvl="2"/>
            <a:r>
              <a:rPr lang="en-US" dirty="0"/>
              <a:t> 12-14     International Designator (Launch number of the year)</a:t>
            </a:r>
          </a:p>
          <a:p>
            <a:pPr lvl="2"/>
            <a:r>
              <a:rPr lang="en-US" dirty="0"/>
              <a:t> 15-17     International Designator (Piece of launch)</a:t>
            </a:r>
          </a:p>
          <a:p>
            <a:pPr lvl="2"/>
            <a:r>
              <a:rPr lang="en-US" dirty="0"/>
              <a:t> 19-20     Epoch Year (Last two digits of year)</a:t>
            </a:r>
          </a:p>
          <a:p>
            <a:pPr lvl="2"/>
            <a:r>
              <a:rPr lang="en-US" dirty="0"/>
              <a:t> 21-32     Epoch (Day number and fractional portion of the day)</a:t>
            </a:r>
          </a:p>
          <a:p>
            <a:pPr lvl="2"/>
            <a:r>
              <a:rPr lang="en-US" dirty="0"/>
              <a:t> 34-43     First Time Derivative of the Mean Motion divided by 2.</a:t>
            </a:r>
          </a:p>
          <a:p>
            <a:pPr lvl="2"/>
            <a:r>
              <a:rPr lang="en-US" dirty="0"/>
              <a:t>        or Ballistic Coefficient (Depending of ephemeris type)</a:t>
            </a:r>
          </a:p>
          <a:p>
            <a:pPr lvl="2"/>
            <a:r>
              <a:rPr lang="en-US" dirty="0"/>
              <a:t> 45-52     Second Time Derivative of Mean Motion divided by 6. (Blank if N/A)</a:t>
            </a:r>
          </a:p>
          <a:p>
            <a:pPr lvl="2"/>
            <a:r>
              <a:rPr lang="en-US" dirty="0"/>
              <a:t> 54-61     BSTAR drag term if GP4 general perturbation theory was used.</a:t>
            </a:r>
          </a:p>
          <a:p>
            <a:pPr lvl="2"/>
            <a:r>
              <a:rPr lang="en-US" dirty="0"/>
              <a:t>           Otherwise, radiation pressure coefficient.</a:t>
            </a:r>
          </a:p>
          <a:p>
            <a:pPr lvl="2"/>
            <a:r>
              <a:rPr lang="en-US" dirty="0"/>
              <a:t> 63-63     Ephemeris type</a:t>
            </a:r>
          </a:p>
          <a:p>
            <a:pPr lvl="2"/>
            <a:r>
              <a:rPr lang="en-US" dirty="0"/>
              <a:t> 65-68     Element number</a:t>
            </a:r>
          </a:p>
          <a:p>
            <a:pPr lvl="2"/>
            <a:r>
              <a:rPr lang="en-US" dirty="0"/>
              <a:t> 69-69     Check Sum (Modulo 10)</a:t>
            </a:r>
          </a:p>
          <a:p>
            <a:pPr lvl="1"/>
            <a:r>
              <a:rPr lang="en-US" dirty="0" smtClean="0"/>
              <a:t>The </a:t>
            </a:r>
            <a:r>
              <a:rPr lang="en-US" dirty="0"/>
              <a:t>checksum is computed as follows:</a:t>
            </a:r>
          </a:p>
          <a:p>
            <a:pPr lvl="2"/>
            <a:r>
              <a:rPr lang="en-US" dirty="0" smtClean="0"/>
              <a:t>    </a:t>
            </a:r>
            <a:r>
              <a:rPr lang="en-US" dirty="0"/>
              <a:t>Start with zero.</a:t>
            </a:r>
          </a:p>
          <a:p>
            <a:pPr lvl="2"/>
            <a:r>
              <a:rPr lang="en-US" dirty="0"/>
              <a:t>    For each digit in the line, add the value of the digit.</a:t>
            </a:r>
          </a:p>
          <a:p>
            <a:pPr lvl="2"/>
            <a:r>
              <a:rPr lang="en-US" dirty="0"/>
              <a:t>    For each minus sign, add 1.</a:t>
            </a:r>
          </a:p>
          <a:p>
            <a:pPr lvl="2"/>
            <a:r>
              <a:rPr lang="en-US" dirty="0"/>
              <a:t>    For each plus sign, add 2 (or maybe 0, depending on who created the element set and when)</a:t>
            </a:r>
          </a:p>
          <a:p>
            <a:pPr lvl="2"/>
            <a:r>
              <a:rPr lang="en-US" dirty="0"/>
              <a:t>    For each letter, blank, or period, don't add anything.</a:t>
            </a:r>
          </a:p>
          <a:p>
            <a:pPr lvl="2"/>
            <a:r>
              <a:rPr lang="en-US" dirty="0"/>
              <a:t>    Take the last decimal digit of the result (that is, take the result modulo 10) as the check digit.</a:t>
            </a:r>
          </a:p>
          <a:p>
            <a:pPr lvl="1"/>
            <a:r>
              <a:rPr lang="en-US" dirty="0" smtClean="0"/>
              <a:t>All </a:t>
            </a:r>
            <a:r>
              <a:rPr lang="en-US" dirty="0"/>
              <a:t>other columns are blank or fixed.</a:t>
            </a:r>
          </a:p>
          <a:p>
            <a:pPr lvl="1"/>
            <a:r>
              <a:rPr lang="en-US" dirty="0" smtClean="0"/>
              <a:t>Note </a:t>
            </a:r>
            <a:r>
              <a:rPr lang="en-US" dirty="0"/>
              <a:t>that the International Designator fields are usually blank, as issued in the NASA Prediction Bulletins</a:t>
            </a:r>
            <a:r>
              <a:rPr lang="en-US" dirty="0" smtClean="0"/>
              <a:t>.</a:t>
            </a:r>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2299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Keplerian Elements</a:t>
            </a:r>
          </a:p>
        </p:txBody>
      </p:sp>
      <p:sp>
        <p:nvSpPr>
          <p:cNvPr id="3" name="Content Placeholder 2"/>
          <p:cNvSpPr>
            <a:spLocks noGrp="1"/>
          </p:cNvSpPr>
          <p:nvPr>
            <p:ph idx="1"/>
          </p:nvPr>
        </p:nvSpPr>
        <p:spPr/>
        <p:txBody>
          <a:bodyPr>
            <a:normAutofit fontScale="85000" lnSpcReduction="20000"/>
          </a:bodyPr>
          <a:lstStyle/>
          <a:p>
            <a:r>
              <a:rPr lang="en-US" dirty="0" smtClean="0"/>
              <a:t>Space </a:t>
            </a:r>
            <a:r>
              <a:rPr lang="en-US" dirty="0"/>
              <a:t>Command / NASA Two-Line Element (TLE</a:t>
            </a:r>
            <a:r>
              <a:rPr lang="en-US" dirty="0" smtClean="0"/>
              <a:t>)</a:t>
            </a:r>
          </a:p>
          <a:p>
            <a:pPr lvl="1"/>
            <a:r>
              <a:rPr lang="en-US" dirty="0" smtClean="0"/>
              <a:t>Line 3</a:t>
            </a:r>
          </a:p>
          <a:p>
            <a:pPr lvl="2"/>
            <a:r>
              <a:rPr lang="en-US" dirty="0" smtClean="0"/>
              <a:t>Column     </a:t>
            </a:r>
            <a:r>
              <a:rPr lang="en-US" dirty="0"/>
              <a:t>Description</a:t>
            </a:r>
          </a:p>
          <a:p>
            <a:pPr lvl="2"/>
            <a:r>
              <a:rPr lang="en-US" dirty="0"/>
              <a:t> 01-01     Line Number of Element Data</a:t>
            </a:r>
          </a:p>
          <a:p>
            <a:pPr lvl="2"/>
            <a:r>
              <a:rPr lang="en-US" dirty="0"/>
              <a:t> 03-07     Satellite Number</a:t>
            </a:r>
          </a:p>
          <a:p>
            <a:pPr lvl="2"/>
            <a:r>
              <a:rPr lang="en-US" dirty="0"/>
              <a:t> 09-16     Inclination [Degrees]</a:t>
            </a:r>
          </a:p>
          <a:p>
            <a:pPr lvl="2"/>
            <a:r>
              <a:rPr lang="en-US" dirty="0"/>
              <a:t> 18-25     Right Ascension of the Ascending Node [Degrees]</a:t>
            </a:r>
          </a:p>
          <a:p>
            <a:pPr lvl="2"/>
            <a:r>
              <a:rPr lang="en-US" dirty="0"/>
              <a:t> 27-33     Eccentricity (decimal point assumed)</a:t>
            </a:r>
          </a:p>
          <a:p>
            <a:pPr lvl="2"/>
            <a:r>
              <a:rPr lang="en-US" dirty="0"/>
              <a:t> 35-42     Argument of Perigee [Degrees]</a:t>
            </a:r>
          </a:p>
          <a:p>
            <a:pPr lvl="2"/>
            <a:r>
              <a:rPr lang="en-US" dirty="0"/>
              <a:t> 44-51     Mean Anomaly [Degrees]</a:t>
            </a:r>
          </a:p>
          <a:p>
            <a:pPr lvl="2"/>
            <a:r>
              <a:rPr lang="en-US" dirty="0"/>
              <a:t> 53-63     Mean Motion [Revs per day]</a:t>
            </a:r>
          </a:p>
          <a:p>
            <a:pPr lvl="2"/>
            <a:r>
              <a:rPr lang="en-US" dirty="0"/>
              <a:t> 64-68     Revolution number at epoch [Revs]</a:t>
            </a:r>
          </a:p>
          <a:p>
            <a:pPr lvl="2"/>
            <a:r>
              <a:rPr lang="en-US" dirty="0"/>
              <a:t> 69-69     Check Sum (Modulo 10)</a:t>
            </a:r>
          </a:p>
          <a:p>
            <a:pPr lvl="1"/>
            <a:endParaRPr lang="en-US" dirty="0"/>
          </a:p>
          <a:p>
            <a:pPr lvl="1"/>
            <a:r>
              <a:rPr lang="en-US" dirty="0"/>
              <a:t>The same checksum algorithm is used.</a:t>
            </a:r>
          </a:p>
          <a:p>
            <a:pPr lvl="1"/>
            <a:r>
              <a:rPr lang="en-US" dirty="0" smtClean="0"/>
              <a:t>All </a:t>
            </a:r>
            <a:r>
              <a:rPr lang="en-US" dirty="0"/>
              <a:t>other columns are blank or fixed.</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1938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Keplerian Elements</a:t>
            </a:r>
          </a:p>
        </p:txBody>
      </p:sp>
      <p:sp>
        <p:nvSpPr>
          <p:cNvPr id="3" name="Content Placeholder 2"/>
          <p:cNvSpPr>
            <a:spLocks noGrp="1"/>
          </p:cNvSpPr>
          <p:nvPr>
            <p:ph idx="1"/>
          </p:nvPr>
        </p:nvSpPr>
        <p:spPr/>
        <p:txBody>
          <a:bodyPr>
            <a:normAutofit fontScale="62500" lnSpcReduction="20000"/>
          </a:bodyPr>
          <a:lstStyle/>
          <a:p>
            <a:r>
              <a:rPr lang="en-US" dirty="0" smtClean="0"/>
              <a:t>AMSAT Format</a:t>
            </a:r>
          </a:p>
          <a:p>
            <a:pPr lvl="1"/>
            <a:r>
              <a:rPr lang="en-US" dirty="0"/>
              <a:t>There are several very similar formats generated by several different people that seem to be called "AMSAT" format. Tracking programs generally try to read all of them. </a:t>
            </a:r>
            <a:r>
              <a:rPr lang="en-US" dirty="0">
                <a:solidFill>
                  <a:srgbClr val="0070C0"/>
                </a:solidFill>
              </a:rPr>
              <a:t>This format is very user-friendly, and can be easily read and/or edited by humans.</a:t>
            </a:r>
            <a:r>
              <a:rPr lang="en-US" dirty="0"/>
              <a:t> Spaces are not significant. Each orbital element must appear on a separate line. The order in which orbital elements appear is not significant, except that each element set should begin with a line containing the word "satellite". A blank line is usually interpreted as ending the element set.</a:t>
            </a:r>
          </a:p>
          <a:p>
            <a:pPr lvl="1"/>
            <a:r>
              <a:rPr lang="en-US" dirty="0" smtClean="0"/>
              <a:t>This </a:t>
            </a:r>
            <a:r>
              <a:rPr lang="en-US" dirty="0"/>
              <a:t>file format does not contain any check digits, but an overall checksum is sometimes used.</a:t>
            </a:r>
          </a:p>
          <a:p>
            <a:pPr lvl="1"/>
            <a:r>
              <a:rPr lang="en-US" dirty="0" smtClean="0">
                <a:solidFill>
                  <a:srgbClr val="0070C0"/>
                </a:solidFill>
              </a:rPr>
              <a:t>AMSAT </a:t>
            </a:r>
            <a:r>
              <a:rPr lang="en-US" dirty="0">
                <a:solidFill>
                  <a:srgbClr val="0070C0"/>
                </a:solidFill>
              </a:rPr>
              <a:t>format elements as distributed by AMSAT look like this:</a:t>
            </a:r>
          </a:p>
          <a:p>
            <a:pPr lvl="2"/>
            <a:r>
              <a:rPr lang="en-US" dirty="0" smtClean="0">
                <a:solidFill>
                  <a:srgbClr val="0070C0"/>
                </a:solidFill>
              </a:rPr>
              <a:t>Satellite</a:t>
            </a:r>
            <a:r>
              <a:rPr lang="en-US" dirty="0">
                <a:solidFill>
                  <a:srgbClr val="0070C0"/>
                </a:solidFill>
              </a:rPr>
              <a:t>: AO-13</a:t>
            </a:r>
          </a:p>
          <a:p>
            <a:pPr lvl="2"/>
            <a:r>
              <a:rPr lang="en-US" dirty="0">
                <a:solidFill>
                  <a:srgbClr val="0070C0"/>
                </a:solidFill>
              </a:rPr>
              <a:t>Catalog number: 19216</a:t>
            </a:r>
          </a:p>
          <a:p>
            <a:pPr lvl="2"/>
            <a:r>
              <a:rPr lang="en-US" dirty="0">
                <a:solidFill>
                  <a:srgbClr val="0070C0"/>
                </a:solidFill>
              </a:rPr>
              <a:t>Epoch time:      94311.77313192</a:t>
            </a:r>
          </a:p>
          <a:p>
            <a:pPr lvl="2"/>
            <a:r>
              <a:rPr lang="en-US" dirty="0">
                <a:solidFill>
                  <a:srgbClr val="0070C0"/>
                </a:solidFill>
              </a:rPr>
              <a:t>Element set:     994</a:t>
            </a:r>
          </a:p>
          <a:p>
            <a:pPr lvl="2"/>
            <a:r>
              <a:rPr lang="en-US" dirty="0">
                <a:solidFill>
                  <a:srgbClr val="0070C0"/>
                </a:solidFill>
              </a:rPr>
              <a:t>Inclination:       57.6728 deg</a:t>
            </a:r>
          </a:p>
          <a:p>
            <a:pPr lvl="2"/>
            <a:r>
              <a:rPr lang="en-US" dirty="0">
                <a:solidFill>
                  <a:srgbClr val="0070C0"/>
                </a:solidFill>
              </a:rPr>
              <a:t>RA of node:       221.5174 deg</a:t>
            </a:r>
          </a:p>
          <a:p>
            <a:pPr lvl="2"/>
            <a:r>
              <a:rPr lang="en-US" dirty="0">
                <a:solidFill>
                  <a:srgbClr val="0070C0"/>
                </a:solidFill>
              </a:rPr>
              <a:t>Eccentricity:    0.7242728</a:t>
            </a:r>
          </a:p>
          <a:p>
            <a:pPr lvl="2"/>
            <a:r>
              <a:rPr lang="en-US" dirty="0">
                <a:solidFill>
                  <a:srgbClr val="0070C0"/>
                </a:solidFill>
              </a:rPr>
              <a:t>Arg of perigee:   354.2960 deg</a:t>
            </a:r>
          </a:p>
          <a:p>
            <a:pPr lvl="2"/>
            <a:r>
              <a:rPr lang="en-US" dirty="0">
                <a:solidFill>
                  <a:srgbClr val="0070C0"/>
                </a:solidFill>
              </a:rPr>
              <a:t>Mean anomaly:       0.7033 deg</a:t>
            </a:r>
          </a:p>
          <a:p>
            <a:pPr lvl="2"/>
            <a:r>
              <a:rPr lang="en-US" dirty="0">
                <a:solidFill>
                  <a:srgbClr val="0070C0"/>
                </a:solidFill>
              </a:rPr>
              <a:t>Mean motion:    2.09727084 rev/day</a:t>
            </a:r>
          </a:p>
          <a:p>
            <a:pPr lvl="2"/>
            <a:r>
              <a:rPr lang="en-US" dirty="0">
                <a:solidFill>
                  <a:srgbClr val="0070C0"/>
                </a:solidFill>
              </a:rPr>
              <a:t>Decay rate:      -5.78e-06 rev/day^2</a:t>
            </a:r>
          </a:p>
          <a:p>
            <a:pPr lvl="2"/>
            <a:r>
              <a:rPr lang="en-US" dirty="0">
                <a:solidFill>
                  <a:srgbClr val="0070C0"/>
                </a:solidFill>
              </a:rPr>
              <a:t>Epoch rev:            4902</a:t>
            </a:r>
          </a:p>
          <a:p>
            <a:pPr lvl="2"/>
            <a:r>
              <a:rPr lang="en-US" dirty="0">
                <a:solidFill>
                  <a:srgbClr val="0070C0"/>
                </a:solidFill>
              </a:rPr>
              <a:t>Checksum:              312</a:t>
            </a:r>
          </a:p>
          <a:p>
            <a:pPr lvl="1"/>
            <a:r>
              <a:rPr lang="en-US" dirty="0" smtClean="0"/>
              <a:t>The </a:t>
            </a:r>
            <a:r>
              <a:rPr lang="en-US" dirty="0"/>
              <a:t>checksum is the same computation as for the NASA 2-line format, except that the whole sum is used instead of just the last digit. Every character on the line is included, so the "2" in "rev/day^2" does count.</a:t>
            </a:r>
          </a:p>
          <a:p>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6302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Keplerian Elements</a:t>
            </a:r>
          </a:p>
        </p:txBody>
      </p:sp>
      <p:sp>
        <p:nvSpPr>
          <p:cNvPr id="3" name="Content Placeholder 2"/>
          <p:cNvSpPr>
            <a:spLocks noGrp="1"/>
          </p:cNvSpPr>
          <p:nvPr>
            <p:ph idx="1"/>
          </p:nvPr>
        </p:nvSpPr>
        <p:spPr/>
        <p:txBody>
          <a:bodyPr>
            <a:normAutofit/>
          </a:bodyPr>
          <a:lstStyle/>
          <a:p>
            <a:r>
              <a:rPr lang="en-US" dirty="0" smtClean="0"/>
              <a:t>One-Line </a:t>
            </a:r>
            <a:r>
              <a:rPr lang="en-US" dirty="0"/>
              <a:t>“Charlie” Elements Format</a:t>
            </a:r>
          </a:p>
          <a:p>
            <a:pPr lvl="1"/>
            <a:r>
              <a:rPr lang="en-US" dirty="0"/>
              <a:t>The One Line Element (OLE) format is a somewhat abbreviated set of data used by the Navy at the Naval Research Laboratory (and perhaps others). Some useful information which is included in the 2-Line Element format is omitted, such as the Revolution Number at Epoch. Other information, such as the International Designator, can often be obtained from other sources using the satellite number (NORAD catalog number). The only virtue to this format is its brevity.</a:t>
            </a:r>
          </a:p>
          <a:p>
            <a:pPr lvl="1"/>
            <a:r>
              <a:rPr lang="en-US" dirty="0" smtClean="0"/>
              <a:t>         </a:t>
            </a:r>
            <a:r>
              <a:rPr lang="en-US" dirty="0"/>
              <a:t>1         2         3         4         5         6</a:t>
            </a:r>
          </a:p>
          <a:p>
            <a:pPr lvl="1"/>
            <a:r>
              <a:rPr lang="en-US" dirty="0"/>
              <a:t>123456789012345678901234567890123456789012345678901234567890</a:t>
            </a:r>
          </a:p>
          <a:p>
            <a:pPr lvl="1"/>
            <a:r>
              <a:rPr lang="en-US" dirty="0"/>
              <a:t>nnnnnyydddffffffddddddiiiiiinnnnnneeeeeeaaaaaammmmmmxxxxxxxx</a:t>
            </a:r>
          </a:p>
          <a:p>
            <a:pPr lvl="1"/>
            <a:r>
              <a:rPr lang="en-US" dirty="0" smtClean="0">
                <a:solidFill>
                  <a:srgbClr val="0070C0"/>
                </a:solidFill>
              </a:rPr>
              <a:t>206399019071772000014705251829684400765901146334880715202450</a:t>
            </a:r>
            <a:endParaRPr lang="en-US" dirty="0">
              <a:solidFill>
                <a:srgbClr val="0070C0"/>
              </a:solidFill>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42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Keplerian Elements</a:t>
            </a:r>
          </a:p>
        </p:txBody>
      </p:sp>
      <p:sp>
        <p:nvSpPr>
          <p:cNvPr id="3" name="Content Placeholder 2"/>
          <p:cNvSpPr>
            <a:spLocks noGrp="1"/>
          </p:cNvSpPr>
          <p:nvPr>
            <p:ph idx="1"/>
          </p:nvPr>
        </p:nvSpPr>
        <p:spPr/>
        <p:txBody>
          <a:bodyPr>
            <a:normAutofit fontScale="92500" lnSpcReduction="20000"/>
          </a:bodyPr>
          <a:lstStyle/>
          <a:p>
            <a:r>
              <a:rPr lang="en-US" dirty="0" smtClean="0"/>
              <a:t>One-Line </a:t>
            </a:r>
            <a:r>
              <a:rPr lang="en-US" dirty="0"/>
              <a:t>“Charlie” Elements Format</a:t>
            </a:r>
          </a:p>
          <a:p>
            <a:pPr lvl="1"/>
            <a:r>
              <a:rPr lang="en-US" dirty="0" smtClean="0"/>
              <a:t>Column </a:t>
            </a:r>
            <a:r>
              <a:rPr lang="en-US" dirty="0"/>
              <a:t>Definitions</a:t>
            </a:r>
          </a:p>
          <a:p>
            <a:pPr lvl="2"/>
            <a:r>
              <a:rPr lang="en-US" dirty="0"/>
              <a:t>Columns 	Description 	</a:t>
            </a:r>
            <a:r>
              <a:rPr lang="en-US" dirty="0" smtClean="0"/>
              <a:t>	Format </a:t>
            </a:r>
            <a:r>
              <a:rPr lang="en-US" dirty="0"/>
              <a:t>	</a:t>
            </a:r>
            <a:r>
              <a:rPr lang="en-US" dirty="0" smtClean="0"/>
              <a:t>	Units</a:t>
            </a:r>
            <a:endParaRPr lang="en-US" dirty="0"/>
          </a:p>
          <a:p>
            <a:pPr lvl="2"/>
            <a:r>
              <a:rPr lang="en-US" dirty="0"/>
              <a:t>1 - 5 	</a:t>
            </a:r>
            <a:r>
              <a:rPr lang="en-US" dirty="0" smtClean="0"/>
              <a:t>                NORAD </a:t>
            </a:r>
            <a:r>
              <a:rPr lang="en-US" dirty="0"/>
              <a:t>catalog number </a:t>
            </a:r>
            <a:r>
              <a:rPr lang="en-US" dirty="0" smtClean="0"/>
              <a:t>	NNNNN </a:t>
            </a:r>
            <a:r>
              <a:rPr lang="en-US" dirty="0"/>
              <a:t>	 </a:t>
            </a:r>
          </a:p>
          <a:p>
            <a:pPr lvl="2"/>
            <a:r>
              <a:rPr lang="en-US" dirty="0"/>
              <a:t>6 - 7 	</a:t>
            </a:r>
            <a:r>
              <a:rPr lang="en-US" dirty="0" smtClean="0"/>
              <a:t>	Year </a:t>
            </a:r>
            <a:r>
              <a:rPr lang="en-US" dirty="0"/>
              <a:t>	</a:t>
            </a:r>
            <a:r>
              <a:rPr lang="en-US" dirty="0" smtClean="0"/>
              <a:t>		NN </a:t>
            </a:r>
            <a:r>
              <a:rPr lang="en-US" dirty="0"/>
              <a:t>	</a:t>
            </a:r>
            <a:r>
              <a:rPr lang="en-US" dirty="0" smtClean="0"/>
              <a:t>	years</a:t>
            </a:r>
            <a:endParaRPr lang="en-US" dirty="0"/>
          </a:p>
          <a:p>
            <a:pPr lvl="2"/>
            <a:r>
              <a:rPr lang="en-US" dirty="0"/>
              <a:t>8 - 10 	</a:t>
            </a:r>
            <a:r>
              <a:rPr lang="en-US" dirty="0" smtClean="0"/>
              <a:t>	Day </a:t>
            </a:r>
            <a:r>
              <a:rPr lang="en-US" dirty="0"/>
              <a:t>number 	</a:t>
            </a:r>
            <a:r>
              <a:rPr lang="en-US" dirty="0" smtClean="0"/>
              <a:t>	NNN </a:t>
            </a:r>
            <a:r>
              <a:rPr lang="en-US" dirty="0"/>
              <a:t>	</a:t>
            </a:r>
            <a:r>
              <a:rPr lang="en-US" dirty="0" smtClean="0"/>
              <a:t>	days</a:t>
            </a:r>
            <a:endParaRPr lang="en-US" dirty="0"/>
          </a:p>
          <a:p>
            <a:pPr lvl="2"/>
            <a:r>
              <a:rPr lang="en-US" dirty="0"/>
              <a:t>11 - 16 	</a:t>
            </a:r>
            <a:r>
              <a:rPr lang="en-US" dirty="0" smtClean="0"/>
              <a:t>	Fraction </a:t>
            </a:r>
            <a:r>
              <a:rPr lang="en-US" dirty="0"/>
              <a:t>of a day 	</a:t>
            </a:r>
            <a:r>
              <a:rPr lang="en-US" dirty="0" smtClean="0"/>
              <a:t>	0.NNNNNN </a:t>
            </a:r>
            <a:r>
              <a:rPr lang="en-US" dirty="0"/>
              <a:t>	days</a:t>
            </a:r>
          </a:p>
          <a:p>
            <a:pPr lvl="2"/>
            <a:r>
              <a:rPr lang="en-US" dirty="0"/>
              <a:t>17 </a:t>
            </a:r>
            <a:r>
              <a:rPr lang="en-US" dirty="0" smtClean="0"/>
              <a:t>– 22	 </a:t>
            </a:r>
            <a:r>
              <a:rPr lang="en-US" dirty="0"/>
              <a:t>	Drag 	</a:t>
            </a:r>
            <a:r>
              <a:rPr lang="en-US" dirty="0" smtClean="0"/>
              <a:t>		0.NNNNNN </a:t>
            </a:r>
            <a:r>
              <a:rPr lang="en-US" dirty="0"/>
              <a:t>	rev/day^2</a:t>
            </a:r>
          </a:p>
          <a:p>
            <a:pPr lvl="2"/>
            <a:r>
              <a:rPr lang="en-US" dirty="0"/>
              <a:t>23 - 28 	</a:t>
            </a:r>
            <a:r>
              <a:rPr lang="en-US" dirty="0" smtClean="0"/>
              <a:t>	Inclination </a:t>
            </a:r>
            <a:r>
              <a:rPr lang="en-US" dirty="0"/>
              <a:t>	</a:t>
            </a:r>
            <a:r>
              <a:rPr lang="en-US" dirty="0" smtClean="0"/>
              <a:t>	NNN.NNN </a:t>
            </a:r>
            <a:r>
              <a:rPr lang="en-US" dirty="0"/>
              <a:t>	degrees</a:t>
            </a:r>
          </a:p>
          <a:p>
            <a:pPr lvl="2"/>
            <a:r>
              <a:rPr lang="en-US" dirty="0"/>
              <a:t>29 - 34 	</a:t>
            </a:r>
            <a:r>
              <a:rPr lang="en-US" dirty="0" smtClean="0"/>
              <a:t>	R.A.A.N</a:t>
            </a:r>
            <a:r>
              <a:rPr lang="en-US" dirty="0"/>
              <a:t>. 	</a:t>
            </a:r>
            <a:r>
              <a:rPr lang="en-US" dirty="0" smtClean="0"/>
              <a:t>		NNN.NNN </a:t>
            </a:r>
            <a:r>
              <a:rPr lang="en-US" dirty="0"/>
              <a:t>	degrees</a:t>
            </a:r>
          </a:p>
          <a:p>
            <a:pPr lvl="2"/>
            <a:r>
              <a:rPr lang="en-US" dirty="0"/>
              <a:t>35 - 40 	</a:t>
            </a:r>
            <a:r>
              <a:rPr lang="en-US" dirty="0" smtClean="0"/>
              <a:t>	Eccentricity </a:t>
            </a:r>
            <a:r>
              <a:rPr lang="en-US" dirty="0"/>
              <a:t>	</a:t>
            </a:r>
            <a:r>
              <a:rPr lang="en-US" dirty="0" smtClean="0"/>
              <a:t>	0.NNNNNN </a:t>
            </a:r>
            <a:r>
              <a:rPr lang="en-US" dirty="0"/>
              <a:t>	dimensionless</a:t>
            </a:r>
          </a:p>
          <a:p>
            <a:pPr lvl="2"/>
            <a:r>
              <a:rPr lang="en-US" dirty="0"/>
              <a:t>41 - 46 	</a:t>
            </a:r>
            <a:r>
              <a:rPr lang="en-US" dirty="0" smtClean="0"/>
              <a:t>	Argument </a:t>
            </a:r>
            <a:r>
              <a:rPr lang="en-US" dirty="0"/>
              <a:t>of Perigee 	NNN.NNN 	degrees</a:t>
            </a:r>
          </a:p>
          <a:p>
            <a:pPr lvl="2"/>
            <a:r>
              <a:rPr lang="en-US" dirty="0"/>
              <a:t>47 - 52 </a:t>
            </a:r>
            <a:r>
              <a:rPr lang="en-US" dirty="0" smtClean="0"/>
              <a:t>	</a:t>
            </a:r>
            <a:r>
              <a:rPr lang="en-US" dirty="0"/>
              <a:t>	Mean Anomaly 	</a:t>
            </a:r>
            <a:r>
              <a:rPr lang="en-US" dirty="0" smtClean="0"/>
              <a:t>	NNN.NNN </a:t>
            </a:r>
            <a:r>
              <a:rPr lang="en-US" dirty="0"/>
              <a:t>	degrees</a:t>
            </a:r>
          </a:p>
          <a:p>
            <a:pPr lvl="2"/>
            <a:r>
              <a:rPr lang="en-US" dirty="0"/>
              <a:t>53 - 60 	</a:t>
            </a:r>
            <a:r>
              <a:rPr lang="en-US" dirty="0" smtClean="0"/>
              <a:t>	Mean </a:t>
            </a:r>
            <a:r>
              <a:rPr lang="en-US" dirty="0"/>
              <a:t>Motion 	</a:t>
            </a:r>
            <a:r>
              <a:rPr lang="en-US" dirty="0" smtClean="0"/>
              <a:t>	NN.NNNNNN </a:t>
            </a:r>
            <a:r>
              <a:rPr lang="en-US" dirty="0"/>
              <a:t>	</a:t>
            </a:r>
            <a:r>
              <a:rPr lang="en-US" dirty="0" smtClean="0"/>
              <a:t>rev/day</a:t>
            </a:r>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2404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Keplerian Elements</a:t>
            </a:r>
          </a:p>
        </p:txBody>
      </p:sp>
      <p:sp>
        <p:nvSpPr>
          <p:cNvPr id="3" name="Content Placeholder 2"/>
          <p:cNvSpPr>
            <a:spLocks noGrp="1"/>
          </p:cNvSpPr>
          <p:nvPr>
            <p:ph idx="1"/>
          </p:nvPr>
        </p:nvSpPr>
        <p:spPr/>
        <p:txBody>
          <a:bodyPr>
            <a:normAutofit fontScale="85000" lnSpcReduction="20000"/>
          </a:bodyPr>
          <a:lstStyle/>
          <a:p>
            <a:r>
              <a:rPr lang="en-US" dirty="0" smtClean="0"/>
              <a:t>One-Line </a:t>
            </a:r>
            <a:r>
              <a:rPr lang="en-US" dirty="0"/>
              <a:t>“Charlie” Elements Format</a:t>
            </a:r>
          </a:p>
          <a:p>
            <a:pPr lvl="1"/>
            <a:r>
              <a:rPr lang="en-US" dirty="0" smtClean="0"/>
              <a:t>Example: </a:t>
            </a:r>
            <a:r>
              <a:rPr lang="en-US" dirty="0" smtClean="0">
                <a:solidFill>
                  <a:srgbClr val="0070C0"/>
                </a:solidFill>
              </a:rPr>
              <a:t>206399019071772000014705251829684400765901146334880715202450</a:t>
            </a:r>
            <a:endParaRPr lang="en-US" dirty="0">
              <a:solidFill>
                <a:srgbClr val="0070C0"/>
              </a:solidFill>
            </a:endParaRPr>
          </a:p>
          <a:p>
            <a:pPr lvl="1"/>
            <a:r>
              <a:rPr lang="en-US" dirty="0" smtClean="0"/>
              <a:t>The </a:t>
            </a:r>
            <a:r>
              <a:rPr lang="en-US" dirty="0"/>
              <a:t>following values are obtained:</a:t>
            </a:r>
          </a:p>
          <a:p>
            <a:pPr lvl="2"/>
            <a:r>
              <a:rPr lang="en-US" dirty="0" smtClean="0">
                <a:solidFill>
                  <a:srgbClr val="0070C0"/>
                </a:solidFill>
              </a:rPr>
              <a:t>20639</a:t>
            </a:r>
            <a:r>
              <a:rPr lang="en-US" dirty="0" smtClean="0"/>
              <a:t> </a:t>
            </a:r>
            <a:r>
              <a:rPr lang="en-US" dirty="0"/>
              <a:t>catalog number</a:t>
            </a:r>
          </a:p>
          <a:p>
            <a:pPr lvl="2"/>
            <a:r>
              <a:rPr lang="en-US" dirty="0">
                <a:solidFill>
                  <a:srgbClr val="0070C0"/>
                </a:solidFill>
              </a:rPr>
              <a:t>90</a:t>
            </a:r>
            <a:r>
              <a:rPr lang="en-US" dirty="0"/>
              <a:t> year</a:t>
            </a:r>
          </a:p>
          <a:p>
            <a:pPr lvl="2"/>
            <a:r>
              <a:rPr lang="en-US" dirty="0">
                <a:solidFill>
                  <a:srgbClr val="0070C0"/>
                </a:solidFill>
              </a:rPr>
              <a:t>190</a:t>
            </a:r>
            <a:r>
              <a:rPr lang="en-US" dirty="0"/>
              <a:t> day number</a:t>
            </a:r>
          </a:p>
          <a:p>
            <a:pPr lvl="2"/>
            <a:r>
              <a:rPr lang="en-US" dirty="0">
                <a:solidFill>
                  <a:srgbClr val="0070C0"/>
                </a:solidFill>
              </a:rPr>
              <a:t>0.717720</a:t>
            </a:r>
            <a:r>
              <a:rPr lang="en-US" dirty="0"/>
              <a:t> fraction of a day</a:t>
            </a:r>
          </a:p>
          <a:p>
            <a:pPr lvl="2"/>
            <a:r>
              <a:rPr lang="en-US" dirty="0">
                <a:solidFill>
                  <a:srgbClr val="0070C0"/>
                </a:solidFill>
              </a:rPr>
              <a:t>0.000147</a:t>
            </a:r>
            <a:r>
              <a:rPr lang="en-US" dirty="0"/>
              <a:t> drag term</a:t>
            </a:r>
          </a:p>
          <a:p>
            <a:pPr lvl="2"/>
            <a:r>
              <a:rPr lang="en-US" dirty="0">
                <a:solidFill>
                  <a:srgbClr val="0070C0"/>
                </a:solidFill>
              </a:rPr>
              <a:t>52.518</a:t>
            </a:r>
            <a:r>
              <a:rPr lang="en-US" dirty="0"/>
              <a:t> inclination</a:t>
            </a:r>
          </a:p>
          <a:p>
            <a:pPr lvl="2"/>
            <a:r>
              <a:rPr lang="en-US" dirty="0">
                <a:solidFill>
                  <a:srgbClr val="0070C0"/>
                </a:solidFill>
              </a:rPr>
              <a:t>296.844</a:t>
            </a:r>
            <a:r>
              <a:rPr lang="en-US" dirty="0"/>
              <a:t> ascending node</a:t>
            </a:r>
          </a:p>
          <a:p>
            <a:pPr lvl="2"/>
            <a:r>
              <a:rPr lang="en-US" dirty="0">
                <a:solidFill>
                  <a:srgbClr val="0070C0"/>
                </a:solidFill>
              </a:rPr>
              <a:t>0.007659</a:t>
            </a:r>
            <a:r>
              <a:rPr lang="en-US" dirty="0"/>
              <a:t> eccentricity</a:t>
            </a:r>
          </a:p>
          <a:p>
            <a:pPr lvl="2"/>
            <a:r>
              <a:rPr lang="en-US" dirty="0">
                <a:solidFill>
                  <a:srgbClr val="0070C0"/>
                </a:solidFill>
              </a:rPr>
              <a:t>011.463</a:t>
            </a:r>
            <a:r>
              <a:rPr lang="en-US" dirty="0"/>
              <a:t> argument of perigee</a:t>
            </a:r>
          </a:p>
          <a:p>
            <a:pPr lvl="2"/>
            <a:r>
              <a:rPr lang="en-US" dirty="0">
                <a:solidFill>
                  <a:srgbClr val="0070C0"/>
                </a:solidFill>
              </a:rPr>
              <a:t>348.807</a:t>
            </a:r>
            <a:r>
              <a:rPr lang="en-US" dirty="0"/>
              <a:t> mean anomaly</a:t>
            </a:r>
          </a:p>
          <a:p>
            <a:pPr lvl="2"/>
            <a:r>
              <a:rPr lang="en-US" dirty="0">
                <a:solidFill>
                  <a:srgbClr val="0070C0"/>
                </a:solidFill>
              </a:rPr>
              <a:t>15.202450</a:t>
            </a:r>
            <a:r>
              <a:rPr lang="en-US" dirty="0"/>
              <a:t> mean motion</a:t>
            </a:r>
          </a:p>
          <a:p>
            <a:pPr lvl="1"/>
            <a:r>
              <a:rPr lang="en-US" dirty="0" smtClean="0"/>
              <a:t>The </a:t>
            </a:r>
            <a:r>
              <a:rPr lang="en-US" dirty="0"/>
              <a:t>input of elements in this form may be terminated by a line which contains a zero for the catalog number.</a:t>
            </a:r>
          </a:p>
          <a:p>
            <a:pPr lvl="1"/>
            <a:r>
              <a:rPr lang="en-US" dirty="0" smtClean="0"/>
              <a:t>[</a:t>
            </a:r>
            <a:r>
              <a:rPr lang="en-US" dirty="0"/>
              <a:t>One-Line Element format information courtesy Mike McCants.]</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4698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Remember in the satellite world – What goes around, comes around!</a:t>
            </a:r>
          </a:p>
          <a:p>
            <a:endParaRPr lang="en-US" dirty="0" smtClean="0"/>
          </a:p>
          <a:p>
            <a:r>
              <a:rPr lang="en-US" dirty="0" smtClean="0"/>
              <a:t>Come by and see me at the AMSAT Booth #501-502.</a:t>
            </a:r>
          </a:p>
          <a:p>
            <a:endParaRPr lang="en-US" dirty="0"/>
          </a:p>
          <a:p>
            <a:pPr lvl="1"/>
            <a:r>
              <a:rPr lang="en-US" dirty="0" smtClean="0"/>
              <a:t>-73, K6WAO</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238"/>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138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Ptolomy</a:t>
            </a:r>
            <a:endParaRPr lang="en-US" dirty="0"/>
          </a:p>
        </p:txBody>
      </p:sp>
      <p:sp>
        <p:nvSpPr>
          <p:cNvPr id="3" name="Content Placeholder 2"/>
          <p:cNvSpPr>
            <a:spLocks noGrp="1"/>
          </p:cNvSpPr>
          <p:nvPr>
            <p:ph idx="1"/>
          </p:nvPr>
        </p:nvSpPr>
        <p:spPr>
          <a:xfrm>
            <a:off x="838199" y="1825625"/>
            <a:ext cx="7729151" cy="4351338"/>
          </a:xfrm>
        </p:spPr>
        <p:txBody>
          <a:bodyPr>
            <a:normAutofit fontScale="55000" lnSpcReduction="20000"/>
          </a:bodyPr>
          <a:lstStyle/>
          <a:p>
            <a:r>
              <a:rPr lang="en-US" dirty="0" smtClean="0"/>
              <a:t>Claudius Ptolemy, (c</a:t>
            </a:r>
            <a:r>
              <a:rPr lang="en-US" dirty="0"/>
              <a:t>. AD 90 – c. AD 168) was a Greco-Egyptian writer of Alexandria, known as a mathematician, astronomer, geographer, astrologer, and poet of a single epigram in the Greek </a:t>
            </a:r>
            <a:r>
              <a:rPr lang="en-US" dirty="0" smtClean="0"/>
              <a:t>Anthology. </a:t>
            </a:r>
            <a:r>
              <a:rPr lang="en-US" dirty="0"/>
              <a:t>He lived in the city of Alexandria in the Roman province of Egypt, wrote in Greek, and held Roman citizenship.</a:t>
            </a:r>
          </a:p>
          <a:p>
            <a:r>
              <a:rPr lang="en-US" dirty="0" smtClean="0"/>
              <a:t>The </a:t>
            </a:r>
            <a:r>
              <a:rPr lang="en-US" dirty="0"/>
              <a:t>name Claudius is a Roman nomen; the fact that Ptolemy bore it indicates he lived under the Roman rule of Egypt with the privileges and political rights of Roman citizenship. It would have suited custom if the first of Ptolemy's family to become a citizen (whether he or an ancestor) took the nomen from a Roman called Claudius who was responsible for granting citizenship. If, as was common, this was the emperor, citizenship would have been granted between AD 41 and 68 (when Claudius, and then Nero, were </a:t>
            </a:r>
            <a:r>
              <a:rPr lang="en-US" dirty="0" smtClean="0"/>
              <a:t>emperors).</a:t>
            </a:r>
          </a:p>
          <a:p>
            <a:r>
              <a:rPr lang="en-US" dirty="0">
                <a:solidFill>
                  <a:srgbClr val="0070C0"/>
                </a:solidFill>
              </a:rPr>
              <a:t>The Almagest</a:t>
            </a:r>
            <a:r>
              <a:rPr lang="en-US" dirty="0"/>
              <a:t> is the only surviving </a:t>
            </a:r>
            <a:r>
              <a:rPr lang="en-US" dirty="0">
                <a:solidFill>
                  <a:srgbClr val="0070C0"/>
                </a:solidFill>
              </a:rPr>
              <a:t>comprehensive ancient treatise on astronomy</a:t>
            </a:r>
            <a:r>
              <a:rPr lang="en-US" dirty="0"/>
              <a:t>. Babylonian astronomers had developed arithmetical techniques for calculating astronomical phenomena; Greek astronomers such as Hipparchus had produced geometric models for calculating celestial motions. Ptolemy, however, claimed to have derived his geometrical models from selected astronomical observations by his predecessors spanning more than 800 years, though astronomers have for centuries suspected that his models' parameters were adopted independently of </a:t>
            </a:r>
            <a:r>
              <a:rPr lang="en-US" dirty="0" smtClean="0"/>
              <a:t>observations. </a:t>
            </a:r>
          </a:p>
          <a:p>
            <a:r>
              <a:rPr lang="en-US" dirty="0" smtClean="0"/>
              <a:t>Ptolemy </a:t>
            </a:r>
            <a:r>
              <a:rPr lang="en-US" dirty="0"/>
              <a:t>presented his astronomical models in </a:t>
            </a:r>
            <a:r>
              <a:rPr lang="en-US" dirty="0">
                <a:solidFill>
                  <a:srgbClr val="0070C0"/>
                </a:solidFill>
              </a:rPr>
              <a:t>convenient tables</a:t>
            </a:r>
            <a:r>
              <a:rPr lang="en-US" dirty="0"/>
              <a:t>, which could be used to compute the future or past position of the </a:t>
            </a:r>
            <a:r>
              <a:rPr lang="en-US" dirty="0" smtClean="0"/>
              <a:t>planets. </a:t>
            </a:r>
            <a:r>
              <a:rPr lang="en-US" dirty="0"/>
              <a:t>The Almagest also contains a star catalogue, which is a version of a catalogue created by Hipparchus. Its list of forty-eight constellations is ancestral to the modern system of constellations, but unlike the modern system they did not cover the whole sky (only the sky Hipparchus could see). Through the Middle Ages, it was the authoritative text on astronomy, with its author becoming an </a:t>
            </a:r>
            <a:r>
              <a:rPr lang="en-US" dirty="0">
                <a:solidFill>
                  <a:srgbClr val="0070C0"/>
                </a:solidFill>
              </a:rPr>
              <a:t>almost mythical figure</a:t>
            </a:r>
            <a:r>
              <a:rPr lang="en-US" dirty="0"/>
              <a:t>, called Ptolemy, King of </a:t>
            </a:r>
            <a:r>
              <a:rPr lang="en-US" dirty="0" smtClean="0"/>
              <a:t>Alexandria.</a:t>
            </a:r>
          </a:p>
          <a:p>
            <a:endParaRPr lang="en-US" dirty="0"/>
          </a:p>
        </p:txBody>
      </p:sp>
      <p:pic>
        <p:nvPicPr>
          <p:cNvPr id="6" name="Picture 5"/>
          <p:cNvPicPr>
            <a:picLocks noChangeAspect="1"/>
          </p:cNvPicPr>
          <p:nvPr/>
        </p:nvPicPr>
        <p:blipFill>
          <a:blip r:embed="rId2"/>
          <a:stretch>
            <a:fillRect/>
          </a:stretch>
        </p:blipFill>
        <p:spPr>
          <a:xfrm>
            <a:off x="8567350" y="2414686"/>
            <a:ext cx="2644347" cy="3173215"/>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335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Ptolomy</a:t>
            </a:r>
            <a:endParaRPr lang="en-US" dirty="0"/>
          </a:p>
        </p:txBody>
      </p:sp>
      <p:sp>
        <p:nvSpPr>
          <p:cNvPr id="3" name="Content Placeholder 2"/>
          <p:cNvSpPr>
            <a:spLocks noGrp="1"/>
          </p:cNvSpPr>
          <p:nvPr>
            <p:ph idx="1"/>
          </p:nvPr>
        </p:nvSpPr>
        <p:spPr>
          <a:xfrm>
            <a:off x="838200" y="1825625"/>
            <a:ext cx="8404654" cy="4351338"/>
          </a:xfrm>
        </p:spPr>
        <p:txBody>
          <a:bodyPr>
            <a:normAutofit fontScale="62500" lnSpcReduction="20000"/>
          </a:bodyPr>
          <a:lstStyle/>
          <a:p>
            <a:r>
              <a:rPr lang="en-US" dirty="0" smtClean="0"/>
              <a:t>The </a:t>
            </a:r>
            <a:r>
              <a:rPr lang="en-US" dirty="0"/>
              <a:t>Almagest was preserved, like most of Classical Greek science, in Arabic manuscripts (hence its familiar name). Because of its reputation, it was widely sought and was translated twice into Latin in the 12th century, once in Sicily and again in </a:t>
            </a:r>
            <a:r>
              <a:rPr lang="en-US" dirty="0" smtClean="0"/>
              <a:t>Spain.</a:t>
            </a:r>
          </a:p>
          <a:p>
            <a:r>
              <a:rPr lang="en-US" dirty="0" smtClean="0"/>
              <a:t>Ptolemy's </a:t>
            </a:r>
            <a:r>
              <a:rPr lang="en-US" dirty="0"/>
              <a:t>model, like those of his predecessors, was </a:t>
            </a:r>
            <a:r>
              <a:rPr lang="en-US" dirty="0">
                <a:solidFill>
                  <a:srgbClr val="0070C0"/>
                </a:solidFill>
              </a:rPr>
              <a:t>geocentric</a:t>
            </a:r>
            <a:r>
              <a:rPr lang="en-US" dirty="0"/>
              <a:t> and was almost universally accepted until the appearance of simpler heliocentric models during the scientific revolution</a:t>
            </a:r>
            <a:r>
              <a:rPr lang="en-US" dirty="0" smtClean="0"/>
              <a:t>.</a:t>
            </a:r>
            <a:endParaRPr lang="en-US" dirty="0"/>
          </a:p>
          <a:p>
            <a:r>
              <a:rPr lang="en-US" dirty="0"/>
              <a:t>His Planetary Hypotheses went beyond the mathematical model of the Almagest to present a </a:t>
            </a:r>
            <a:r>
              <a:rPr lang="en-US" dirty="0">
                <a:solidFill>
                  <a:srgbClr val="0070C0"/>
                </a:solidFill>
              </a:rPr>
              <a:t>physical realization of the universe</a:t>
            </a:r>
            <a:r>
              <a:rPr lang="en-US" dirty="0"/>
              <a:t> as a set of nested </a:t>
            </a:r>
            <a:r>
              <a:rPr lang="en-US" dirty="0" smtClean="0"/>
              <a:t>spheres, </a:t>
            </a:r>
            <a:r>
              <a:rPr lang="en-US" dirty="0"/>
              <a:t>in which he used </a:t>
            </a:r>
            <a:r>
              <a:rPr lang="en-US" dirty="0">
                <a:solidFill>
                  <a:srgbClr val="0070C0"/>
                </a:solidFill>
              </a:rPr>
              <a:t>the epicycles of his planetary model</a:t>
            </a:r>
            <a:r>
              <a:rPr lang="en-US" dirty="0"/>
              <a:t> to compute the dimensions of the universe. He estimated the Sun was at an average distance of 1,210 Earth radii, while the radius of the sphere of the fixed stars was 20,000 times the radius of the </a:t>
            </a:r>
            <a:r>
              <a:rPr lang="en-US" dirty="0" smtClean="0"/>
              <a:t>Earth.</a:t>
            </a:r>
            <a:endParaRPr lang="en-US" dirty="0"/>
          </a:p>
          <a:p>
            <a:r>
              <a:rPr lang="en-US" dirty="0"/>
              <a:t>Ptolemy presented a useful tool for astronomical calculations in his </a:t>
            </a:r>
            <a:r>
              <a:rPr lang="en-US" dirty="0">
                <a:solidFill>
                  <a:srgbClr val="0070C0"/>
                </a:solidFill>
              </a:rPr>
              <a:t>Handy Tables</a:t>
            </a:r>
            <a:r>
              <a:rPr lang="en-US" dirty="0"/>
              <a:t>, which </a:t>
            </a:r>
            <a:r>
              <a:rPr lang="en-US" dirty="0">
                <a:solidFill>
                  <a:srgbClr val="0070C0"/>
                </a:solidFill>
              </a:rPr>
              <a:t>tabulated all the data needed to compute the positions of the Sun, Moon and planets, the rising and setting of the stars, and eclipses of the Sun and Moon</a:t>
            </a:r>
            <a:r>
              <a:rPr lang="en-US" dirty="0"/>
              <a:t>. </a:t>
            </a:r>
            <a:endParaRPr lang="en-US" dirty="0" smtClean="0"/>
          </a:p>
          <a:p>
            <a:r>
              <a:rPr lang="en-US" dirty="0" smtClean="0"/>
              <a:t>Ptolemy's </a:t>
            </a:r>
            <a:r>
              <a:rPr lang="en-US" dirty="0"/>
              <a:t>Handy Tables provided the model for later astronomical tables or zījes. In the Phaseis (Risings of the Fixed Stars), Ptolemy gave a parapegma, a star calendar or almanac, based on the hands and disappearances of stars over the </a:t>
            </a:r>
            <a:r>
              <a:rPr lang="en-US" dirty="0" smtClean="0"/>
              <a:t>course of </a:t>
            </a:r>
            <a:r>
              <a:rPr lang="en-US" dirty="0"/>
              <a:t>the solar year</a:t>
            </a:r>
            <a:r>
              <a:rPr lang="en-US" dirty="0" smtClean="0"/>
              <a:t>.</a:t>
            </a:r>
            <a:endParaRPr lang="en-US" dirty="0"/>
          </a:p>
        </p:txBody>
      </p:sp>
      <p:pic>
        <p:nvPicPr>
          <p:cNvPr id="4" name="Picture 3"/>
          <p:cNvPicPr>
            <a:picLocks noChangeAspect="1"/>
          </p:cNvPicPr>
          <p:nvPr/>
        </p:nvPicPr>
        <p:blipFill>
          <a:blip r:embed="rId2"/>
          <a:stretch>
            <a:fillRect/>
          </a:stretch>
        </p:blipFill>
        <p:spPr>
          <a:xfrm>
            <a:off x="9308757" y="2253456"/>
            <a:ext cx="2667000" cy="3495675"/>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534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Nicolas </a:t>
            </a:r>
            <a:r>
              <a:rPr lang="en-US" dirty="0" smtClean="0"/>
              <a:t>Copernicus</a:t>
            </a:r>
            <a:endParaRPr lang="en-US" dirty="0"/>
          </a:p>
        </p:txBody>
      </p:sp>
      <p:sp>
        <p:nvSpPr>
          <p:cNvPr id="3" name="Content Placeholder 2"/>
          <p:cNvSpPr>
            <a:spLocks noGrp="1"/>
          </p:cNvSpPr>
          <p:nvPr>
            <p:ph idx="1"/>
          </p:nvPr>
        </p:nvSpPr>
        <p:spPr>
          <a:xfrm>
            <a:off x="838200" y="1825625"/>
            <a:ext cx="8379941" cy="4351338"/>
          </a:xfrm>
        </p:spPr>
        <p:txBody>
          <a:bodyPr>
            <a:normAutofit fontScale="70000" lnSpcReduction="20000"/>
          </a:bodyPr>
          <a:lstStyle/>
          <a:p>
            <a:r>
              <a:rPr lang="en-US" dirty="0" smtClean="0"/>
              <a:t>Nicolaus </a:t>
            </a:r>
            <a:r>
              <a:rPr lang="en-US" dirty="0"/>
              <a:t>Copernicus </a:t>
            </a:r>
            <a:r>
              <a:rPr lang="en-US" dirty="0" smtClean="0"/>
              <a:t>(19 </a:t>
            </a:r>
            <a:r>
              <a:rPr lang="en-US" dirty="0"/>
              <a:t>February 1473 – 24 May 1543) was a </a:t>
            </a:r>
            <a:r>
              <a:rPr lang="en-US" dirty="0">
                <a:solidFill>
                  <a:srgbClr val="0070C0"/>
                </a:solidFill>
              </a:rPr>
              <a:t>Renaissance mathematician and astronomer who formulated a heliocentric model</a:t>
            </a:r>
            <a:r>
              <a:rPr lang="en-US" dirty="0"/>
              <a:t> of the universe which placed the Sun, rather than the Earth, at the </a:t>
            </a:r>
            <a:r>
              <a:rPr lang="en-US" dirty="0" smtClean="0"/>
              <a:t>center.</a:t>
            </a:r>
            <a:endParaRPr lang="en-US" dirty="0"/>
          </a:p>
          <a:p>
            <a:r>
              <a:rPr lang="en-US" dirty="0"/>
              <a:t>The publication of </a:t>
            </a:r>
            <a:r>
              <a:rPr lang="en-US" dirty="0">
                <a:solidFill>
                  <a:srgbClr val="0070C0"/>
                </a:solidFill>
              </a:rPr>
              <a:t>Copernicus' book, De revolutionibus orbium coelestium (On the Revolutions of the Celestial Spheres)</a:t>
            </a:r>
            <a:r>
              <a:rPr lang="en-US" dirty="0"/>
              <a:t>, just before his death in 1543, is considered a major event in the history of science. It began the Copernican Revolution and </a:t>
            </a:r>
            <a:r>
              <a:rPr lang="en-US" dirty="0">
                <a:solidFill>
                  <a:srgbClr val="0070C0"/>
                </a:solidFill>
              </a:rPr>
              <a:t>contributed importantly to the scientific revolution</a:t>
            </a:r>
            <a:r>
              <a:rPr lang="en-US" dirty="0" smtClean="0"/>
              <a:t>.</a:t>
            </a:r>
            <a:endParaRPr lang="en-US" dirty="0"/>
          </a:p>
          <a:p>
            <a:r>
              <a:rPr lang="en-US" dirty="0"/>
              <a:t>Despite the near universal acceptance today of the basic heliocentric idea (though not the epicycles or the circular orbits), </a:t>
            </a:r>
            <a:r>
              <a:rPr lang="en-US" dirty="0">
                <a:solidFill>
                  <a:srgbClr val="0070C0"/>
                </a:solidFill>
              </a:rPr>
              <a:t>Copernicus' theory was originally slow to catch on</a:t>
            </a:r>
            <a:r>
              <a:rPr lang="en-US" dirty="0"/>
              <a:t>. Scholars hold that sixty years after the publication of The Revolutions there were only around 15 astronomers espousing Copernicanism in all of Europe: "Thomas Digges and Thomas Harriot in England; Giordano Bruno and </a:t>
            </a:r>
            <a:r>
              <a:rPr lang="en-US" dirty="0">
                <a:solidFill>
                  <a:srgbClr val="0070C0"/>
                </a:solidFill>
              </a:rPr>
              <a:t>Galileo Galilei</a:t>
            </a:r>
            <a:r>
              <a:rPr lang="en-US" dirty="0"/>
              <a:t> in Italy; Diego Zuniga in Spain; Simon Stevin in the Low Countries; and in Germany, the largest group – Georg Joachim Rheticus, Michael Maestlin, Christoph Rothmann (who may have later recanted</a:t>
            </a:r>
            <a:r>
              <a:rPr lang="en-US" dirty="0" smtClean="0"/>
              <a:t>),and </a:t>
            </a:r>
            <a:r>
              <a:rPr lang="en-US" dirty="0">
                <a:solidFill>
                  <a:srgbClr val="0070C0"/>
                </a:solidFill>
              </a:rPr>
              <a:t>Johannes Kepler</a:t>
            </a:r>
            <a:r>
              <a:rPr lang="en-US" dirty="0" smtClean="0"/>
              <a:t>.“ Additional </a:t>
            </a:r>
            <a:r>
              <a:rPr lang="en-US" dirty="0"/>
              <a:t>possibilities are Englishman William Gilbert, along with Achilles Gasser, Georg Vogelin, Valentin Otto, and Tiedemann Giese</a:t>
            </a:r>
            <a:r>
              <a:rPr lang="en-US" dirty="0" smtClean="0"/>
              <a:t>.</a:t>
            </a:r>
          </a:p>
          <a:p>
            <a:pPr lvl="1"/>
            <a:endParaRPr lang="en-US" dirty="0" smtClean="0"/>
          </a:p>
        </p:txBody>
      </p:sp>
      <p:pic>
        <p:nvPicPr>
          <p:cNvPr id="4" name="Picture 3"/>
          <p:cNvPicPr>
            <a:picLocks noChangeAspect="1"/>
          </p:cNvPicPr>
          <p:nvPr/>
        </p:nvPicPr>
        <p:blipFill>
          <a:blip r:embed="rId2"/>
          <a:stretch>
            <a:fillRect/>
          </a:stretch>
        </p:blipFill>
        <p:spPr>
          <a:xfrm>
            <a:off x="9305153" y="2163463"/>
            <a:ext cx="2568431" cy="2993424"/>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453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Nicolas Copernicus</a:t>
            </a:r>
          </a:p>
        </p:txBody>
      </p:sp>
      <p:sp>
        <p:nvSpPr>
          <p:cNvPr id="3" name="Content Placeholder 2"/>
          <p:cNvSpPr>
            <a:spLocks noGrp="1"/>
          </p:cNvSpPr>
          <p:nvPr>
            <p:ph idx="1"/>
          </p:nvPr>
        </p:nvSpPr>
        <p:spPr>
          <a:xfrm>
            <a:off x="420816" y="1804087"/>
            <a:ext cx="5699898" cy="4390767"/>
          </a:xfrm>
        </p:spPr>
        <p:txBody>
          <a:bodyPr>
            <a:normAutofit fontScale="62500" lnSpcReduction="20000"/>
          </a:bodyPr>
          <a:lstStyle/>
          <a:p>
            <a:r>
              <a:rPr lang="en-US" dirty="0"/>
              <a:t>Nicolas </a:t>
            </a:r>
            <a:r>
              <a:rPr lang="en-US" dirty="0" smtClean="0"/>
              <a:t>Copernicus - De </a:t>
            </a:r>
            <a:r>
              <a:rPr lang="en-US" dirty="0"/>
              <a:t>revolutionibus orbium coelestium</a:t>
            </a:r>
            <a:endParaRPr lang="en-US" dirty="0" smtClean="0"/>
          </a:p>
          <a:p>
            <a:pPr lvl="1"/>
            <a:r>
              <a:rPr lang="en-US" dirty="0" smtClean="0"/>
              <a:t>1</a:t>
            </a:r>
            <a:r>
              <a:rPr lang="en-US" dirty="0"/>
              <a:t>. There is no one center of all the celestial circles or spheres.</a:t>
            </a:r>
          </a:p>
          <a:p>
            <a:pPr lvl="1"/>
            <a:r>
              <a:rPr lang="en-US" dirty="0"/>
              <a:t>2. </a:t>
            </a:r>
            <a:r>
              <a:rPr lang="en-US" dirty="0">
                <a:solidFill>
                  <a:srgbClr val="0070C0"/>
                </a:solidFill>
              </a:rPr>
              <a:t>The center of the earth is not the center of the universe, but only of gravity and of the lunar sphere</a:t>
            </a:r>
            <a:r>
              <a:rPr lang="en-US" dirty="0"/>
              <a:t>.</a:t>
            </a:r>
          </a:p>
          <a:p>
            <a:pPr lvl="1"/>
            <a:r>
              <a:rPr lang="en-US" dirty="0"/>
              <a:t>3. </a:t>
            </a:r>
            <a:r>
              <a:rPr lang="en-US" dirty="0">
                <a:solidFill>
                  <a:srgbClr val="0070C0"/>
                </a:solidFill>
              </a:rPr>
              <a:t>All the spheres revolve about the sun as their mid-point, and therefore the sun is the center of the universe</a:t>
            </a:r>
            <a:r>
              <a:rPr lang="en-US" dirty="0"/>
              <a:t>.</a:t>
            </a:r>
          </a:p>
          <a:p>
            <a:pPr lvl="1"/>
            <a:r>
              <a:rPr lang="en-US" dirty="0"/>
              <a:t>4. The ratio of the earth's distance from the sun to the height of the firmament (outermost celestial sphere containing the stars) is so much smaller than the ratio of the earth's radius to its distance from the sun that the distance from the earth to the sun is imperceptible in comparison with the height of the firmament.</a:t>
            </a:r>
          </a:p>
          <a:p>
            <a:pPr lvl="1"/>
            <a:r>
              <a:rPr lang="en-US" dirty="0"/>
              <a:t>5. Whatever motion appears in the firmament arises not from any motion of the firmament, but from the earth's motion. </a:t>
            </a:r>
            <a:r>
              <a:rPr lang="en-US" dirty="0">
                <a:solidFill>
                  <a:srgbClr val="0070C0"/>
                </a:solidFill>
              </a:rPr>
              <a:t>The earth together with its circumjacent elements performs a complete rotation on its fixed poles in a daily motion</a:t>
            </a:r>
            <a:r>
              <a:rPr lang="en-US" dirty="0"/>
              <a:t>, while the firmament and </a:t>
            </a:r>
            <a:r>
              <a:rPr lang="en-US" dirty="0">
                <a:solidFill>
                  <a:srgbClr val="0070C0"/>
                </a:solidFill>
              </a:rPr>
              <a:t>highest heaven abide unchanged</a:t>
            </a:r>
            <a:r>
              <a:rPr lang="en-US" dirty="0"/>
              <a:t>.</a:t>
            </a:r>
          </a:p>
          <a:p>
            <a:pPr lvl="1"/>
            <a:r>
              <a:rPr lang="en-US" dirty="0"/>
              <a:t>6. What appear to us as motions of the sun arise not from its motion but from the motion of the earth and our sphere, with which we revolve about the sun like any other planet. </a:t>
            </a:r>
            <a:r>
              <a:rPr lang="en-US" dirty="0">
                <a:solidFill>
                  <a:srgbClr val="0070C0"/>
                </a:solidFill>
              </a:rPr>
              <a:t>The earth has, then, more than one motion</a:t>
            </a:r>
            <a:r>
              <a:rPr lang="en-US" dirty="0"/>
              <a:t>.</a:t>
            </a:r>
          </a:p>
          <a:p>
            <a:pPr lvl="1"/>
            <a:r>
              <a:rPr lang="en-US" dirty="0"/>
              <a:t>7. </a:t>
            </a:r>
            <a:r>
              <a:rPr lang="en-US" dirty="0">
                <a:solidFill>
                  <a:srgbClr val="0070C0"/>
                </a:solidFill>
              </a:rPr>
              <a:t>The apparent retrograde and direct motion of the planets arises not from their motion but from the earth's</a:t>
            </a:r>
            <a:r>
              <a:rPr lang="en-US" dirty="0"/>
              <a:t>. The motion of the earth alone, therefore, suffices to explain so many apparent inequalities in the heavens</a:t>
            </a:r>
            <a:r>
              <a:rPr lang="en-US" dirty="0" smtClean="0"/>
              <a:t>.</a:t>
            </a:r>
          </a:p>
        </p:txBody>
      </p:sp>
      <p:pic>
        <p:nvPicPr>
          <p:cNvPr id="3074" name="Picture 2" descr="http://upload.wikimedia.org/wikipedia/commons/thumb/9/95/Copernican_heliocentrism_theory_diagram.svg/585px-Copernican_heliocentrism_theory_diagram.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714" y="1520846"/>
            <a:ext cx="4957246" cy="49572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51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AMSAT">
  <a:themeElements>
    <a:clrScheme name="">
      <a:dk1>
        <a:srgbClr val="000000"/>
      </a:dk1>
      <a:lt1>
        <a:srgbClr val="FFFFFF"/>
      </a:lt1>
      <a:dk2>
        <a:srgbClr val="006B61"/>
      </a:dk2>
      <a:lt2>
        <a:srgbClr val="C0C0C0"/>
      </a:lt2>
      <a:accent1>
        <a:srgbClr val="FF00FF"/>
      </a:accent1>
      <a:accent2>
        <a:srgbClr val="00C0C0"/>
      </a:accent2>
      <a:accent3>
        <a:srgbClr val="FFFFFF"/>
      </a:accent3>
      <a:accent4>
        <a:srgbClr val="000000"/>
      </a:accent4>
      <a:accent5>
        <a:srgbClr val="FFAAFF"/>
      </a:accent5>
      <a:accent6>
        <a:srgbClr val="00AEAE"/>
      </a:accent6>
      <a:hlink>
        <a:srgbClr val="00C000"/>
      </a:hlink>
      <a:folHlink>
        <a:srgbClr val="800080"/>
      </a:folHlink>
    </a:clrScheme>
    <a:fontScheme name="CNS General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Arial" pitchFamily="-108" charset="0"/>
          </a:defRPr>
        </a:defPPr>
      </a:lstStyle>
    </a:lnDef>
  </a:objectDefaults>
  <a:extraClrSchemeLst>
    <a:extraClrScheme>
      <a:clrScheme name="CNS General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NS General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NS General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NS General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NS General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NS General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NS General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MSAT" id="{4D108A75-4264-46F0-A7E4-90DDEDA7FCD7}" vid="{FF34BF24-A69E-491D-9DAB-F4265AD6C1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AMSAT</Template>
  <TotalTime>995</TotalTime>
  <Words>10801</Words>
  <Application>Microsoft Office PowerPoint</Application>
  <PresentationFormat>Widescreen</PresentationFormat>
  <Paragraphs>483</Paragraphs>
  <Slides>59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ＭＳ Ｐゴシック</vt:lpstr>
      <vt:lpstr>Arial</vt:lpstr>
      <vt:lpstr>Calibri</vt:lpstr>
      <vt:lpstr>Times New Roman</vt:lpstr>
      <vt:lpstr>ZapfDingbats</vt:lpstr>
      <vt:lpstr>AMSAT</vt:lpstr>
      <vt:lpstr>            Orbital Mechanics</vt:lpstr>
      <vt:lpstr>History</vt:lpstr>
      <vt:lpstr>History</vt:lpstr>
      <vt:lpstr>History</vt:lpstr>
      <vt:lpstr>History</vt:lpstr>
      <vt:lpstr>Ptolomy</vt:lpstr>
      <vt:lpstr>Ptolomy</vt:lpstr>
      <vt:lpstr>Nicolas Copernicus</vt:lpstr>
      <vt:lpstr>Nicolas Copernicus</vt:lpstr>
      <vt:lpstr>Tycho Brahe</vt:lpstr>
      <vt:lpstr>Tycho Brahe</vt:lpstr>
      <vt:lpstr>Johannes Kepler </vt:lpstr>
      <vt:lpstr>Johannes Kepler </vt:lpstr>
      <vt:lpstr>Johannes Kepler </vt:lpstr>
      <vt:lpstr>Isaac Newton</vt:lpstr>
      <vt:lpstr>Albert Einstein</vt:lpstr>
      <vt:lpstr>Stephen Hawking</vt:lpstr>
      <vt:lpstr>Edwin “Buzz” Aldrin</vt:lpstr>
      <vt:lpstr>July 12, 2014</vt:lpstr>
      <vt:lpstr>Kepler’s Three Laws</vt:lpstr>
      <vt:lpstr>Kepler’s Three Laws (of Satellites)</vt:lpstr>
      <vt:lpstr>Kepler’s Three Laws</vt:lpstr>
      <vt:lpstr>Kepler’s Three Laws</vt:lpstr>
      <vt:lpstr>Kepler’s Three Laws</vt:lpstr>
      <vt:lpstr>Definition- Orbit Types</vt:lpstr>
      <vt:lpstr>Definition- Orbit Types</vt:lpstr>
      <vt:lpstr>Definition- Orbit Types</vt:lpstr>
      <vt:lpstr>Definition- Orbit Types</vt:lpstr>
      <vt:lpstr>Definition – Orbit – Van Allen Radiation Belt</vt:lpstr>
      <vt:lpstr>Definition – Orbit Size &amp; Shape</vt:lpstr>
      <vt:lpstr>Definition – Orbit Size &amp; Shape</vt:lpstr>
      <vt:lpstr>Definition – Orbit Size &amp; Shape</vt:lpstr>
      <vt:lpstr>Definition – Orbit Orientation</vt:lpstr>
      <vt:lpstr>Definition – Orbit Orientation</vt:lpstr>
      <vt:lpstr>Definition – Orbit Orientation</vt:lpstr>
      <vt:lpstr>Definition – Orbit Orientation</vt:lpstr>
      <vt:lpstr>Definition – Orbit Orientation</vt:lpstr>
      <vt:lpstr>Definition – Terra-based - Location</vt:lpstr>
      <vt:lpstr>Definition – Terra-based - Location</vt:lpstr>
      <vt:lpstr>Definition – Apparent Motion</vt:lpstr>
      <vt:lpstr>Definition – Space Based</vt:lpstr>
      <vt:lpstr>Definition – Space Based</vt:lpstr>
      <vt:lpstr>Definition – Space Based</vt:lpstr>
      <vt:lpstr>Definition – Space Based</vt:lpstr>
      <vt:lpstr>Variables Affecting Strength of the Downlink Received Signal</vt:lpstr>
      <vt:lpstr>Keplerian Elements –  Seven or Eight Osculating Elements</vt:lpstr>
      <vt:lpstr>Keplerian Elements –  Seven or Eight Osculating Elements</vt:lpstr>
      <vt:lpstr>Keplerian Elements –  Seven or Eight Osculating Elements</vt:lpstr>
      <vt:lpstr>Other Elements</vt:lpstr>
      <vt:lpstr>Keplerian Elements</vt:lpstr>
      <vt:lpstr>Keplerian Elements</vt:lpstr>
      <vt:lpstr>Keplerian Elements</vt:lpstr>
      <vt:lpstr>Keplerian Elements</vt:lpstr>
      <vt:lpstr>Keplerian Elements</vt:lpstr>
      <vt:lpstr>Keplerian Elements</vt:lpstr>
      <vt:lpstr>Keplerian Elements</vt:lpstr>
      <vt:lpstr>Keplerian Elements</vt:lpstr>
      <vt:lpstr>Keplerian Elements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Spier</dc:creator>
  <cp:lastModifiedBy>Joseph Spier</cp:lastModifiedBy>
  <cp:revision>81</cp:revision>
  <dcterms:created xsi:type="dcterms:W3CDTF">2014-06-21T12:25:16Z</dcterms:created>
  <dcterms:modified xsi:type="dcterms:W3CDTF">2014-07-17T10:56:45Z</dcterms:modified>
</cp:coreProperties>
</file>