
<file path=[Content_Types].xml><?xml version="1.0" encoding="utf-8"?>
<Types xmlns="http://schemas.openxmlformats.org/package/2006/content-types">
  <Default Extension="xml" ContentType="application/xml"/>
  <Default Extension="png" ContentType="image/png"/>
  <Default Extension="jpg" ContentType="image/jpeg"/>
  <Default Extension="jpeg" ContentType="image/jpeg"/>
  <Default Extension="rels" ContentType="application/vnd.openxmlformats-package.relationships+xml"/>
  <Default Extension="wav" ContentType="audio/wav"/>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4"/>
  </p:notesMasterIdLst>
  <p:handoutMasterIdLst>
    <p:handoutMasterId r:id="rId85"/>
  </p:handoutMasterIdLst>
  <p:sldIdLst>
    <p:sldId id="727" r:id="rId2"/>
    <p:sldId id="728" r:id="rId3"/>
    <p:sldId id="729" r:id="rId4"/>
    <p:sldId id="796" r:id="rId5"/>
    <p:sldId id="730" r:id="rId6"/>
    <p:sldId id="731" r:id="rId7"/>
    <p:sldId id="795" r:id="rId8"/>
    <p:sldId id="732" r:id="rId9"/>
    <p:sldId id="794" r:id="rId10"/>
    <p:sldId id="733" r:id="rId11"/>
    <p:sldId id="734" r:id="rId12"/>
    <p:sldId id="735" r:id="rId13"/>
    <p:sldId id="736" r:id="rId14"/>
    <p:sldId id="779" r:id="rId15"/>
    <p:sldId id="799" r:id="rId16"/>
    <p:sldId id="737" r:id="rId17"/>
    <p:sldId id="738" r:id="rId18"/>
    <p:sldId id="740" r:id="rId19"/>
    <p:sldId id="744" r:id="rId20"/>
    <p:sldId id="739" r:id="rId21"/>
    <p:sldId id="793" r:id="rId22"/>
    <p:sldId id="741" r:id="rId23"/>
    <p:sldId id="742" r:id="rId24"/>
    <p:sldId id="780" r:id="rId25"/>
    <p:sldId id="743" r:id="rId26"/>
    <p:sldId id="745" r:id="rId27"/>
    <p:sldId id="787" r:id="rId28"/>
    <p:sldId id="746" r:id="rId29"/>
    <p:sldId id="792" r:id="rId30"/>
    <p:sldId id="747" r:id="rId31"/>
    <p:sldId id="748" r:id="rId32"/>
    <p:sldId id="749" r:id="rId33"/>
    <p:sldId id="750" r:id="rId34"/>
    <p:sldId id="797" r:id="rId35"/>
    <p:sldId id="751" r:id="rId36"/>
    <p:sldId id="781" r:id="rId37"/>
    <p:sldId id="752" r:id="rId38"/>
    <p:sldId id="753" r:id="rId39"/>
    <p:sldId id="791" r:id="rId40"/>
    <p:sldId id="754" r:id="rId41"/>
    <p:sldId id="790" r:id="rId42"/>
    <p:sldId id="755" r:id="rId43"/>
    <p:sldId id="801" r:id="rId44"/>
    <p:sldId id="782" r:id="rId45"/>
    <p:sldId id="766" r:id="rId46"/>
    <p:sldId id="800" r:id="rId47"/>
    <p:sldId id="767" r:id="rId48"/>
    <p:sldId id="756" r:id="rId49"/>
    <p:sldId id="783" r:id="rId50"/>
    <p:sldId id="784" r:id="rId51"/>
    <p:sldId id="757" r:id="rId52"/>
    <p:sldId id="762" r:id="rId53"/>
    <p:sldId id="765" r:id="rId54"/>
    <p:sldId id="758" r:id="rId55"/>
    <p:sldId id="761" r:id="rId56"/>
    <p:sldId id="760" r:id="rId57"/>
    <p:sldId id="777" r:id="rId58"/>
    <p:sldId id="768" r:id="rId59"/>
    <p:sldId id="802" r:id="rId60"/>
    <p:sldId id="803" r:id="rId61"/>
    <p:sldId id="769" r:id="rId62"/>
    <p:sldId id="798" r:id="rId63"/>
    <p:sldId id="770" r:id="rId64"/>
    <p:sldId id="785" r:id="rId65"/>
    <p:sldId id="772" r:id="rId66"/>
    <p:sldId id="789" r:id="rId67"/>
    <p:sldId id="771" r:id="rId68"/>
    <p:sldId id="808" r:id="rId69"/>
    <p:sldId id="810" r:id="rId70"/>
    <p:sldId id="804" r:id="rId71"/>
    <p:sldId id="807" r:id="rId72"/>
    <p:sldId id="811" r:id="rId73"/>
    <p:sldId id="806" r:id="rId74"/>
    <p:sldId id="805" r:id="rId75"/>
    <p:sldId id="809" r:id="rId76"/>
    <p:sldId id="773" r:id="rId77"/>
    <p:sldId id="775" r:id="rId78"/>
    <p:sldId id="788" r:id="rId79"/>
    <p:sldId id="776" r:id="rId80"/>
    <p:sldId id="774" r:id="rId81"/>
    <p:sldId id="812" r:id="rId82"/>
    <p:sldId id="778" r:id="rId83"/>
  </p:sldIdLst>
  <p:sldSz cx="9144000" cy="6858000" type="letter"/>
  <p:notesSz cx="7315200" cy="9601200"/>
  <p:defaultTextStyle>
    <a:defPPr>
      <a:defRPr lang="en-US"/>
    </a:defPPr>
    <a:lvl1pPr algn="ctr" rtl="0" eaLnBrk="0" fontAlgn="base" hangingPunct="0">
      <a:spcBef>
        <a:spcPct val="0"/>
      </a:spcBef>
      <a:spcAft>
        <a:spcPct val="0"/>
      </a:spcAft>
      <a:defRPr sz="1200" kern="1200">
        <a:solidFill>
          <a:schemeClr val="tx1"/>
        </a:solidFill>
        <a:latin typeface="Arial" charset="0"/>
        <a:ea typeface="ＭＳ Ｐゴシック" charset="0"/>
        <a:cs typeface="ＭＳ Ｐゴシック" charset="0"/>
      </a:defRPr>
    </a:lvl1pPr>
    <a:lvl2pPr marL="457200" algn="ctr" rtl="0" eaLnBrk="0" fontAlgn="base" hangingPunct="0">
      <a:spcBef>
        <a:spcPct val="0"/>
      </a:spcBef>
      <a:spcAft>
        <a:spcPct val="0"/>
      </a:spcAft>
      <a:defRPr sz="1200" kern="1200">
        <a:solidFill>
          <a:schemeClr val="tx1"/>
        </a:solidFill>
        <a:latin typeface="Arial" charset="0"/>
        <a:ea typeface="ＭＳ Ｐゴシック" charset="0"/>
        <a:cs typeface="ＭＳ Ｐゴシック" charset="0"/>
      </a:defRPr>
    </a:lvl2pPr>
    <a:lvl3pPr marL="914400" algn="ctr" rtl="0" eaLnBrk="0" fontAlgn="base" hangingPunct="0">
      <a:spcBef>
        <a:spcPct val="0"/>
      </a:spcBef>
      <a:spcAft>
        <a:spcPct val="0"/>
      </a:spcAft>
      <a:defRPr sz="1200" kern="1200">
        <a:solidFill>
          <a:schemeClr val="tx1"/>
        </a:solidFill>
        <a:latin typeface="Arial" charset="0"/>
        <a:ea typeface="ＭＳ Ｐゴシック" charset="0"/>
        <a:cs typeface="ＭＳ Ｐゴシック" charset="0"/>
      </a:defRPr>
    </a:lvl3pPr>
    <a:lvl4pPr marL="1371600" algn="ctr" rtl="0" eaLnBrk="0" fontAlgn="base" hangingPunct="0">
      <a:spcBef>
        <a:spcPct val="0"/>
      </a:spcBef>
      <a:spcAft>
        <a:spcPct val="0"/>
      </a:spcAft>
      <a:defRPr sz="1200" kern="1200">
        <a:solidFill>
          <a:schemeClr val="tx1"/>
        </a:solidFill>
        <a:latin typeface="Arial" charset="0"/>
        <a:ea typeface="ＭＳ Ｐゴシック" charset="0"/>
        <a:cs typeface="ＭＳ Ｐゴシック" charset="0"/>
      </a:defRPr>
    </a:lvl4pPr>
    <a:lvl5pPr marL="1828800" algn="ctr" rtl="0" eaLnBrk="0" fontAlgn="base" hangingPunct="0">
      <a:spcBef>
        <a:spcPct val="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0000FF"/>
    <a:srgbClr val="003399"/>
    <a:srgbClr val="A50021"/>
    <a:srgbClr val="FF3300"/>
    <a:srgbClr val="FF9933"/>
    <a:srgbClr val="3366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1" d="100"/>
          <a:sy n="91" d="100"/>
        </p:scale>
        <p:origin x="-768"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5264"/>
    </p:cViewPr>
  </p:sorterViewPr>
  <p:notesViewPr>
    <p:cSldViewPr>
      <p:cViewPr varScale="1">
        <p:scale>
          <a:sx n="86" d="100"/>
          <a:sy n="86" d="100"/>
        </p:scale>
        <p:origin x="-2824" y="-120"/>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notesMaster" Target="notesMasters/notesMaster1.xml"/><Relationship Id="rId85" Type="http://schemas.openxmlformats.org/officeDocument/2006/relationships/handoutMaster" Target="handoutMasters/handoutMaster1.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20131" tIns="0" rIns="20131" bIns="0" numCol="1" anchor="t" anchorCtr="0" compatLnSpc="1">
            <a:prstTxWarp prst="textNoShape">
              <a:avLst/>
            </a:prstTxWarp>
          </a:bodyPr>
          <a:lstStyle>
            <a:lvl1pPr algn="l" defTabSz="966788">
              <a:defRPr sz="1100" i="1">
                <a:ea typeface="+mn-ea"/>
                <a:cs typeface="+mn-cs"/>
              </a:defRPr>
            </a:lvl1pPr>
          </a:lstStyle>
          <a:p>
            <a:pPr>
              <a:defRPr/>
            </a:pPr>
            <a:endParaRPr lang="en-US"/>
          </a:p>
        </p:txBody>
      </p:sp>
      <p:sp>
        <p:nvSpPr>
          <p:cNvPr id="3075"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20131" tIns="0" rIns="20131" bIns="0" numCol="1" anchor="t" anchorCtr="0" compatLnSpc="1">
            <a:prstTxWarp prst="textNoShape">
              <a:avLst/>
            </a:prstTxWarp>
          </a:bodyPr>
          <a:lstStyle>
            <a:lvl1pPr algn="r" defTabSz="966788">
              <a:defRPr sz="1100" i="1">
                <a:ea typeface="+mn-ea"/>
                <a:cs typeface="+mn-cs"/>
              </a:defRPr>
            </a:lvl1pPr>
          </a:lstStyle>
          <a:p>
            <a:pPr>
              <a:defRPr/>
            </a:pPr>
            <a:endParaRPr lang="en-US"/>
          </a:p>
        </p:txBody>
      </p:sp>
      <p:sp>
        <p:nvSpPr>
          <p:cNvPr id="3076"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20131" tIns="0" rIns="20131" bIns="0" numCol="1" anchor="b" anchorCtr="0" compatLnSpc="1">
            <a:prstTxWarp prst="textNoShape">
              <a:avLst/>
            </a:prstTxWarp>
          </a:bodyPr>
          <a:lstStyle>
            <a:lvl1pPr algn="l" defTabSz="966788">
              <a:defRPr sz="1100" i="1">
                <a:ea typeface="+mn-ea"/>
                <a:cs typeface="+mn-cs"/>
              </a:defRPr>
            </a:lvl1pPr>
          </a:lstStyle>
          <a:p>
            <a:pPr>
              <a:defRPr/>
            </a:pPr>
            <a:endParaRPr lang="en-US"/>
          </a:p>
        </p:txBody>
      </p:sp>
      <p:sp>
        <p:nvSpPr>
          <p:cNvPr id="3077"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20131" tIns="0" rIns="20131" bIns="0" numCol="1" anchor="b" anchorCtr="0" compatLnSpc="1">
            <a:prstTxWarp prst="textNoShape">
              <a:avLst/>
            </a:prstTxWarp>
          </a:bodyPr>
          <a:lstStyle>
            <a:lvl1pPr algn="r" defTabSz="966788">
              <a:defRPr sz="1100" i="1"/>
            </a:lvl1pPr>
          </a:lstStyle>
          <a:p>
            <a:pPr>
              <a:defRPr/>
            </a:pPr>
            <a:fld id="{7C675C52-3B50-5842-9EE2-BF036FD82367}" type="slidenum">
              <a:rPr lang="en-US"/>
              <a:pPr>
                <a:defRPr/>
              </a:pPr>
              <a:t>‹#›</a:t>
            </a:fld>
            <a:endParaRPr lang="en-US"/>
          </a:p>
        </p:txBody>
      </p:sp>
      <p:sp>
        <p:nvSpPr>
          <p:cNvPr id="13318" name="Rectangle 6"/>
          <p:cNvSpPr>
            <a:spLocks noChangeArrowheads="1"/>
          </p:cNvSpPr>
          <p:nvPr/>
        </p:nvSpPr>
        <p:spPr bwMode="auto">
          <a:xfrm>
            <a:off x="44450" y="46038"/>
            <a:ext cx="22987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5822" tIns="63750" rIns="125822" bIns="63750" anchor="ctr">
            <a:spAutoFit/>
          </a:bodyPr>
          <a:lstStyle/>
          <a:p>
            <a:pPr algn="l" defTabSz="1255713"/>
            <a:r>
              <a:rPr lang="en-US" sz="1900"/>
              <a:t>CNS Systems, Inc.</a:t>
            </a:r>
          </a:p>
        </p:txBody>
      </p:sp>
      <p:sp>
        <p:nvSpPr>
          <p:cNvPr id="13319" name="Rectangle 7"/>
          <p:cNvSpPr>
            <a:spLocks noChangeArrowheads="1"/>
          </p:cNvSpPr>
          <p:nvPr/>
        </p:nvSpPr>
        <p:spPr bwMode="auto">
          <a:xfrm>
            <a:off x="44450" y="9137650"/>
            <a:ext cx="109378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5822" tIns="63750" rIns="125822" bIns="63750" anchor="ctr">
            <a:spAutoFit/>
          </a:bodyPr>
          <a:lstStyle/>
          <a:p>
            <a:pPr algn="l" defTabSz="1255713"/>
            <a:fld id="{A8C39130-081B-9F4C-8704-242BF07150E7}" type="datetime1">
              <a:rPr lang="en-US" sz="1900"/>
              <a:pPr algn="l" defTabSz="1255713"/>
              <a:t>7/16/14</a:t>
            </a:fld>
            <a:endParaRPr lang="en-US" sz="1900"/>
          </a:p>
        </p:txBody>
      </p:sp>
      <p:sp>
        <p:nvSpPr>
          <p:cNvPr id="13320" name="Rectangle 8"/>
          <p:cNvSpPr>
            <a:spLocks noChangeArrowheads="1"/>
          </p:cNvSpPr>
          <p:nvPr/>
        </p:nvSpPr>
        <p:spPr bwMode="auto">
          <a:xfrm>
            <a:off x="6719888" y="9137650"/>
            <a:ext cx="550862"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5822" tIns="63750" rIns="125822" bIns="63750" anchor="ctr">
            <a:spAutoFit/>
          </a:bodyPr>
          <a:lstStyle/>
          <a:p>
            <a:pPr algn="r" defTabSz="1255713"/>
            <a:fld id="{DC357267-02EC-C841-8314-D17370167CCD}" type="slidenum">
              <a:rPr lang="en-US" sz="1900"/>
              <a:pPr algn="r" defTabSz="1255713"/>
              <a:t>‹#›</a:t>
            </a:fld>
            <a:endParaRPr lang="en-US" sz="1900"/>
          </a:p>
        </p:txBody>
      </p:sp>
    </p:spTree>
    <p:extLst>
      <p:ext uri="{BB962C8B-B14F-4D97-AF65-F5344CB8AC3E}">
        <p14:creationId xmlns:p14="http://schemas.microsoft.com/office/powerpoint/2010/main" val="29810957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20131" tIns="0" rIns="20131" bIns="0" numCol="1" anchor="t" anchorCtr="0" compatLnSpc="1">
            <a:prstTxWarp prst="textNoShape">
              <a:avLst/>
            </a:prstTxWarp>
          </a:bodyPr>
          <a:lstStyle>
            <a:lvl1pPr algn="l" defTabSz="966788">
              <a:defRPr sz="1100" i="1">
                <a:latin typeface="Times New Roman" charset="0"/>
                <a:ea typeface="+mn-ea"/>
                <a:cs typeface="+mn-cs"/>
              </a:defRPr>
            </a:lvl1pPr>
          </a:lstStyle>
          <a:p>
            <a:pPr>
              <a:defRPr/>
            </a:pPr>
            <a:endParaRPr lang="en-US"/>
          </a:p>
        </p:txBody>
      </p:sp>
      <p:sp>
        <p:nvSpPr>
          <p:cNvPr id="2051"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20131" tIns="0" rIns="20131" bIns="0" numCol="1" anchor="t" anchorCtr="0" compatLnSpc="1">
            <a:prstTxWarp prst="textNoShape">
              <a:avLst/>
            </a:prstTxWarp>
          </a:bodyPr>
          <a:lstStyle>
            <a:lvl1pPr algn="r" defTabSz="966788">
              <a:defRPr sz="1100" i="1">
                <a:latin typeface="Times New Roman" charset="0"/>
                <a:ea typeface="+mn-ea"/>
                <a:cs typeface="+mn-cs"/>
              </a:defRPr>
            </a:lvl1pPr>
          </a:lstStyle>
          <a:p>
            <a:pPr>
              <a:defRPr/>
            </a:pPr>
            <a:endParaRPr lang="en-US"/>
          </a:p>
        </p:txBody>
      </p:sp>
      <p:sp>
        <p:nvSpPr>
          <p:cNvPr id="2052" name="Rectangle 4"/>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20131" tIns="0" rIns="20131" bIns="0" numCol="1" anchor="b" anchorCtr="0" compatLnSpc="1">
            <a:prstTxWarp prst="textNoShape">
              <a:avLst/>
            </a:prstTxWarp>
          </a:bodyPr>
          <a:lstStyle>
            <a:lvl1pPr algn="l" defTabSz="966788">
              <a:defRPr sz="1100" i="1">
                <a:latin typeface="Times New Roman" charset="0"/>
                <a:ea typeface="+mn-ea"/>
                <a:cs typeface="+mn-cs"/>
              </a:defRPr>
            </a:lvl1pPr>
          </a:lstStyle>
          <a:p>
            <a:pPr>
              <a:defRPr/>
            </a:pPr>
            <a:endParaRPr lang="en-US"/>
          </a:p>
        </p:txBody>
      </p:sp>
      <p:sp>
        <p:nvSpPr>
          <p:cNvPr id="2053" name="Rectangle 5"/>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20131" tIns="0" rIns="20131" bIns="0" numCol="1" anchor="b" anchorCtr="0" compatLnSpc="1">
            <a:prstTxWarp prst="textNoShape">
              <a:avLst/>
            </a:prstTxWarp>
          </a:bodyPr>
          <a:lstStyle>
            <a:lvl1pPr algn="r" defTabSz="966788">
              <a:defRPr sz="1100" i="1">
                <a:latin typeface="Times New Roman" charset="0"/>
              </a:defRPr>
            </a:lvl1pPr>
          </a:lstStyle>
          <a:p>
            <a:pPr>
              <a:defRPr/>
            </a:pPr>
            <a:fld id="{2145CC20-131D-B246-859B-81240EB08A5A}" type="slidenum">
              <a:rPr lang="en-US"/>
              <a:pPr>
                <a:defRPr/>
              </a:pPr>
              <a:t>‹#›</a:t>
            </a:fld>
            <a:endParaRPr lang="en-US"/>
          </a:p>
        </p:txBody>
      </p:sp>
      <p:sp>
        <p:nvSpPr>
          <p:cNvPr id="2054" name="Rectangle 6"/>
          <p:cNvSpPr>
            <a:spLocks noGrp="1" noChangeArrowheads="1"/>
          </p:cNvSpPr>
          <p:nvPr>
            <p:ph type="body" sz="quarter" idx="3"/>
          </p:nvPr>
        </p:nvSpPr>
        <p:spPr bwMode="auto">
          <a:xfrm>
            <a:off x="325438" y="4560888"/>
            <a:ext cx="6664325" cy="4319587"/>
          </a:xfrm>
          <a:prstGeom prst="rect">
            <a:avLst/>
          </a:prstGeom>
          <a:noFill/>
          <a:ln w="9525">
            <a:noFill/>
            <a:miter lim="800000"/>
            <a:headEnd/>
            <a:tailEnd/>
          </a:ln>
          <a:effectLst/>
        </p:spPr>
        <p:txBody>
          <a:bodyPr vert="horz" wrap="square" lIns="125822" tIns="63750" rIns="125822" bIns="63750"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43" name="Rectangle 7"/>
          <p:cNvSpPr>
            <a:spLocks noGrp="1" noRot="1" noChangeAspect="1" noChangeArrowheads="1" noTextEdit="1"/>
          </p:cNvSpPr>
          <p:nvPr>
            <p:ph type="sldImg" idx="2"/>
          </p:nvPr>
        </p:nvSpPr>
        <p:spPr bwMode="auto">
          <a:xfrm>
            <a:off x="1258888" y="722313"/>
            <a:ext cx="4799012" cy="35988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394495647"/>
      </p:ext>
    </p:extLst>
  </p:cSld>
  <p:clrMap bg1="lt1" tx1="dk1" bg2="lt2" tx2="dk2" accent1="accent1" accent2="accent2" accent3="accent3" accent4="accent4" accent5="accent5" accent6="accent6" hlink="hlink" folHlink="folHlink"/>
  <p:hf hdr="0" ftr="0" dt="0"/>
  <p:notesStyle>
    <a:lvl1pPr algn="l" defTabSz="1189038" rtl="0" eaLnBrk="0" fontAlgn="base" hangingPunct="0">
      <a:spcBef>
        <a:spcPct val="30000"/>
      </a:spcBef>
      <a:spcAft>
        <a:spcPct val="0"/>
      </a:spcAft>
      <a:defRPr sz="1600" kern="1200">
        <a:solidFill>
          <a:schemeClr val="tx1"/>
        </a:solidFill>
        <a:latin typeface="Arial" pitchFamily="-108" charset="0"/>
        <a:ea typeface="ＭＳ Ｐゴシック" pitchFamily="-65" charset="-128"/>
        <a:cs typeface="ＭＳ Ｐゴシック" pitchFamily="-65" charset="-128"/>
      </a:defRPr>
    </a:lvl1pPr>
    <a:lvl2pPr marL="593725" algn="l" defTabSz="1189038" rtl="0" eaLnBrk="0" fontAlgn="base" hangingPunct="0">
      <a:spcBef>
        <a:spcPct val="30000"/>
      </a:spcBef>
      <a:spcAft>
        <a:spcPct val="0"/>
      </a:spcAft>
      <a:defRPr sz="1600" kern="1200">
        <a:solidFill>
          <a:schemeClr val="tx1"/>
        </a:solidFill>
        <a:latin typeface="Arial" pitchFamily="-108" charset="0"/>
        <a:ea typeface="ＭＳ Ｐゴシック" pitchFamily="-108" charset="-128"/>
        <a:cs typeface="+mn-cs"/>
      </a:defRPr>
    </a:lvl2pPr>
    <a:lvl3pPr marL="1189038" algn="l" defTabSz="1189038" rtl="0" eaLnBrk="0" fontAlgn="base" hangingPunct="0">
      <a:spcBef>
        <a:spcPct val="30000"/>
      </a:spcBef>
      <a:spcAft>
        <a:spcPct val="0"/>
      </a:spcAft>
      <a:defRPr sz="1600" kern="1200">
        <a:solidFill>
          <a:schemeClr val="tx1"/>
        </a:solidFill>
        <a:latin typeface="Arial" pitchFamily="-108" charset="0"/>
        <a:ea typeface="ＭＳ Ｐゴシック" pitchFamily="-108" charset="-128"/>
        <a:cs typeface="+mn-cs"/>
      </a:defRPr>
    </a:lvl3pPr>
    <a:lvl4pPr marL="1782763" algn="l" defTabSz="1189038" rtl="0" eaLnBrk="0" fontAlgn="base" hangingPunct="0">
      <a:spcBef>
        <a:spcPct val="30000"/>
      </a:spcBef>
      <a:spcAft>
        <a:spcPct val="0"/>
      </a:spcAft>
      <a:defRPr sz="1600" kern="1200">
        <a:solidFill>
          <a:schemeClr val="tx1"/>
        </a:solidFill>
        <a:latin typeface="Arial" pitchFamily="-108" charset="0"/>
        <a:ea typeface="ＭＳ Ｐゴシック" pitchFamily="-108" charset="-128"/>
        <a:cs typeface="+mn-cs"/>
      </a:defRPr>
    </a:lvl4pPr>
    <a:lvl5pPr marL="2378075" algn="l" defTabSz="1189038" rtl="0" eaLnBrk="0" fontAlgn="base" hangingPunct="0">
      <a:spcBef>
        <a:spcPct val="30000"/>
      </a:spcBef>
      <a:spcAft>
        <a:spcPct val="0"/>
      </a:spcAft>
      <a:defRPr sz="1600" kern="1200">
        <a:solidFill>
          <a:schemeClr val="tx1"/>
        </a:solidFill>
        <a:latin typeface="Arial"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200">
                <a:solidFill>
                  <a:schemeClr val="tx1"/>
                </a:solidFill>
                <a:latin typeface="Arial" charset="0"/>
                <a:ea typeface="ＭＳ Ｐゴシック" charset="0"/>
                <a:cs typeface="ＭＳ Ｐゴシック" charset="0"/>
              </a:defRPr>
            </a:lvl1pPr>
            <a:lvl2pPr marL="742950" indent="-285750" defTabSz="966788">
              <a:defRPr sz="1200">
                <a:solidFill>
                  <a:schemeClr val="tx1"/>
                </a:solidFill>
                <a:latin typeface="Arial" charset="0"/>
                <a:ea typeface="ＭＳ Ｐゴシック" charset="0"/>
              </a:defRPr>
            </a:lvl2pPr>
            <a:lvl3pPr marL="1143000" indent="-228600" defTabSz="966788">
              <a:defRPr sz="1200">
                <a:solidFill>
                  <a:schemeClr val="tx1"/>
                </a:solidFill>
                <a:latin typeface="Arial" charset="0"/>
                <a:ea typeface="ＭＳ Ｐゴシック" charset="0"/>
              </a:defRPr>
            </a:lvl3pPr>
            <a:lvl4pPr marL="1600200" indent="-228600" defTabSz="966788">
              <a:defRPr sz="1200">
                <a:solidFill>
                  <a:schemeClr val="tx1"/>
                </a:solidFill>
                <a:latin typeface="Arial" charset="0"/>
                <a:ea typeface="ＭＳ Ｐゴシック" charset="0"/>
              </a:defRPr>
            </a:lvl4pPr>
            <a:lvl5pPr marL="2057400" indent="-228600" defTabSz="966788">
              <a:defRPr sz="1200">
                <a:solidFill>
                  <a:schemeClr val="tx1"/>
                </a:solidFill>
                <a:latin typeface="Arial" charset="0"/>
                <a:ea typeface="ＭＳ Ｐゴシック" charset="0"/>
              </a:defRPr>
            </a:lvl5pPr>
            <a:lvl6pPr marL="2514600" indent="-228600" algn="ctr" defTabSz="966788" eaLnBrk="0" fontAlgn="base" hangingPunct="0">
              <a:spcBef>
                <a:spcPct val="0"/>
              </a:spcBef>
              <a:spcAft>
                <a:spcPct val="0"/>
              </a:spcAft>
              <a:defRPr sz="1200">
                <a:solidFill>
                  <a:schemeClr val="tx1"/>
                </a:solidFill>
                <a:latin typeface="Arial" charset="0"/>
                <a:ea typeface="ＭＳ Ｐゴシック" charset="0"/>
              </a:defRPr>
            </a:lvl6pPr>
            <a:lvl7pPr marL="2971800" indent="-228600" algn="ctr" defTabSz="966788" eaLnBrk="0" fontAlgn="base" hangingPunct="0">
              <a:spcBef>
                <a:spcPct val="0"/>
              </a:spcBef>
              <a:spcAft>
                <a:spcPct val="0"/>
              </a:spcAft>
              <a:defRPr sz="1200">
                <a:solidFill>
                  <a:schemeClr val="tx1"/>
                </a:solidFill>
                <a:latin typeface="Arial" charset="0"/>
                <a:ea typeface="ＭＳ Ｐゴシック" charset="0"/>
              </a:defRPr>
            </a:lvl7pPr>
            <a:lvl8pPr marL="3429000" indent="-228600" algn="ctr" defTabSz="966788" eaLnBrk="0" fontAlgn="base" hangingPunct="0">
              <a:spcBef>
                <a:spcPct val="0"/>
              </a:spcBef>
              <a:spcAft>
                <a:spcPct val="0"/>
              </a:spcAft>
              <a:defRPr sz="1200">
                <a:solidFill>
                  <a:schemeClr val="tx1"/>
                </a:solidFill>
                <a:latin typeface="Arial" charset="0"/>
                <a:ea typeface="ＭＳ Ｐゴシック" charset="0"/>
              </a:defRPr>
            </a:lvl8pPr>
            <a:lvl9pPr marL="3886200" indent="-228600" algn="ctr" defTabSz="966788" eaLnBrk="0" fontAlgn="base" hangingPunct="0">
              <a:spcBef>
                <a:spcPct val="0"/>
              </a:spcBef>
              <a:spcAft>
                <a:spcPct val="0"/>
              </a:spcAft>
              <a:defRPr sz="1200">
                <a:solidFill>
                  <a:schemeClr val="tx1"/>
                </a:solidFill>
                <a:latin typeface="Arial" charset="0"/>
                <a:ea typeface="ＭＳ Ｐゴシック" charset="0"/>
              </a:defRPr>
            </a:lvl9pPr>
          </a:lstStyle>
          <a:p>
            <a:fld id="{75E0E66B-4D29-464F-B17C-D9462A8FA261}" type="slidenum">
              <a:rPr lang="en-US" sz="1100">
                <a:latin typeface="Times New Roman" charset="0"/>
              </a:rPr>
              <a:pPr/>
              <a:t>1</a:t>
            </a:fld>
            <a:endParaRPr lang="en-US" sz="1100">
              <a:latin typeface="Times New Roman" charset="0"/>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a:ln/>
        </p:spPr>
      </p:sp>
      <p:sp>
        <p:nvSpPr>
          <p:cNvPr id="24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4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200">
                <a:solidFill>
                  <a:schemeClr val="tx1"/>
                </a:solidFill>
                <a:latin typeface="Arial" charset="0"/>
                <a:ea typeface="ＭＳ Ｐゴシック" charset="0"/>
                <a:cs typeface="ＭＳ Ｐゴシック" charset="0"/>
              </a:defRPr>
            </a:lvl1pPr>
            <a:lvl2pPr marL="742950" indent="-285750" defTabSz="966788">
              <a:defRPr sz="1200">
                <a:solidFill>
                  <a:schemeClr val="tx1"/>
                </a:solidFill>
                <a:latin typeface="Arial" charset="0"/>
                <a:ea typeface="ＭＳ Ｐゴシック" charset="0"/>
              </a:defRPr>
            </a:lvl2pPr>
            <a:lvl3pPr marL="1143000" indent="-228600" defTabSz="966788">
              <a:defRPr sz="1200">
                <a:solidFill>
                  <a:schemeClr val="tx1"/>
                </a:solidFill>
                <a:latin typeface="Arial" charset="0"/>
                <a:ea typeface="ＭＳ Ｐゴシック" charset="0"/>
              </a:defRPr>
            </a:lvl3pPr>
            <a:lvl4pPr marL="1600200" indent="-228600" defTabSz="966788">
              <a:defRPr sz="1200">
                <a:solidFill>
                  <a:schemeClr val="tx1"/>
                </a:solidFill>
                <a:latin typeface="Arial" charset="0"/>
                <a:ea typeface="ＭＳ Ｐゴシック" charset="0"/>
              </a:defRPr>
            </a:lvl4pPr>
            <a:lvl5pPr marL="2057400" indent="-228600" defTabSz="966788">
              <a:defRPr sz="1200">
                <a:solidFill>
                  <a:schemeClr val="tx1"/>
                </a:solidFill>
                <a:latin typeface="Arial" charset="0"/>
                <a:ea typeface="ＭＳ Ｐゴシック" charset="0"/>
              </a:defRPr>
            </a:lvl5pPr>
            <a:lvl6pPr marL="2514600" indent="-228600" algn="ctr" defTabSz="966788" eaLnBrk="0" fontAlgn="base" hangingPunct="0">
              <a:spcBef>
                <a:spcPct val="0"/>
              </a:spcBef>
              <a:spcAft>
                <a:spcPct val="0"/>
              </a:spcAft>
              <a:defRPr sz="1200">
                <a:solidFill>
                  <a:schemeClr val="tx1"/>
                </a:solidFill>
                <a:latin typeface="Arial" charset="0"/>
                <a:ea typeface="ＭＳ Ｐゴシック" charset="0"/>
              </a:defRPr>
            </a:lvl6pPr>
            <a:lvl7pPr marL="2971800" indent="-228600" algn="ctr" defTabSz="966788" eaLnBrk="0" fontAlgn="base" hangingPunct="0">
              <a:spcBef>
                <a:spcPct val="0"/>
              </a:spcBef>
              <a:spcAft>
                <a:spcPct val="0"/>
              </a:spcAft>
              <a:defRPr sz="1200">
                <a:solidFill>
                  <a:schemeClr val="tx1"/>
                </a:solidFill>
                <a:latin typeface="Arial" charset="0"/>
                <a:ea typeface="ＭＳ Ｐゴシック" charset="0"/>
              </a:defRPr>
            </a:lvl7pPr>
            <a:lvl8pPr marL="3429000" indent="-228600" algn="ctr" defTabSz="966788" eaLnBrk="0" fontAlgn="base" hangingPunct="0">
              <a:spcBef>
                <a:spcPct val="0"/>
              </a:spcBef>
              <a:spcAft>
                <a:spcPct val="0"/>
              </a:spcAft>
              <a:defRPr sz="1200">
                <a:solidFill>
                  <a:schemeClr val="tx1"/>
                </a:solidFill>
                <a:latin typeface="Arial" charset="0"/>
                <a:ea typeface="ＭＳ Ｐゴシック" charset="0"/>
              </a:defRPr>
            </a:lvl8pPr>
            <a:lvl9pPr marL="3886200" indent="-228600" algn="ctr" defTabSz="966788" eaLnBrk="0" fontAlgn="base" hangingPunct="0">
              <a:spcBef>
                <a:spcPct val="0"/>
              </a:spcBef>
              <a:spcAft>
                <a:spcPct val="0"/>
              </a:spcAft>
              <a:defRPr sz="1200">
                <a:solidFill>
                  <a:schemeClr val="tx1"/>
                </a:solidFill>
                <a:latin typeface="Arial" charset="0"/>
                <a:ea typeface="ＭＳ Ｐゴシック" charset="0"/>
              </a:defRPr>
            </a:lvl9pPr>
          </a:lstStyle>
          <a:p>
            <a:fld id="{AE1D5796-029C-6D46-A9C2-E0930B073CDB}" type="slidenum">
              <a:rPr lang="en-US" sz="1100">
                <a:latin typeface="Times New Roman" charset="0"/>
              </a:rPr>
              <a:pPr/>
              <a:t>69</a:t>
            </a:fld>
            <a:endParaRPr lang="en-US" sz="1100">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a:ln/>
        </p:spPr>
      </p:sp>
      <p:sp>
        <p:nvSpPr>
          <p:cNvPr id="1443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144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200">
                <a:solidFill>
                  <a:schemeClr val="tx1"/>
                </a:solidFill>
                <a:latin typeface="Arial" charset="0"/>
                <a:ea typeface="ＭＳ Ｐゴシック" charset="0"/>
                <a:cs typeface="ＭＳ Ｐゴシック" charset="0"/>
              </a:defRPr>
            </a:lvl1pPr>
            <a:lvl2pPr marL="742950" indent="-285750" defTabSz="990600">
              <a:defRPr sz="1200">
                <a:solidFill>
                  <a:schemeClr val="tx1"/>
                </a:solidFill>
                <a:latin typeface="Arial" charset="0"/>
                <a:ea typeface="ＭＳ Ｐゴシック" charset="0"/>
              </a:defRPr>
            </a:lvl2pPr>
            <a:lvl3pPr marL="1143000" indent="-228600" defTabSz="990600">
              <a:defRPr sz="1200">
                <a:solidFill>
                  <a:schemeClr val="tx1"/>
                </a:solidFill>
                <a:latin typeface="Arial" charset="0"/>
                <a:ea typeface="ＭＳ Ｐゴシック" charset="0"/>
              </a:defRPr>
            </a:lvl3pPr>
            <a:lvl4pPr marL="1600200" indent="-228600" defTabSz="990600">
              <a:defRPr sz="1200">
                <a:solidFill>
                  <a:schemeClr val="tx1"/>
                </a:solidFill>
                <a:latin typeface="Arial" charset="0"/>
                <a:ea typeface="ＭＳ Ｐゴシック" charset="0"/>
              </a:defRPr>
            </a:lvl4pPr>
            <a:lvl5pPr marL="2057400" indent="-228600" defTabSz="990600">
              <a:defRPr sz="1200">
                <a:solidFill>
                  <a:schemeClr val="tx1"/>
                </a:solidFill>
                <a:latin typeface="Arial" charset="0"/>
                <a:ea typeface="ＭＳ Ｐゴシック" charset="0"/>
              </a:defRPr>
            </a:lvl5pPr>
            <a:lvl6pPr marL="2514600" indent="-228600" algn="ctr" defTabSz="990600" eaLnBrk="0" fontAlgn="base" hangingPunct="0">
              <a:spcBef>
                <a:spcPct val="0"/>
              </a:spcBef>
              <a:spcAft>
                <a:spcPct val="0"/>
              </a:spcAft>
              <a:defRPr sz="1200">
                <a:solidFill>
                  <a:schemeClr val="tx1"/>
                </a:solidFill>
                <a:latin typeface="Arial" charset="0"/>
                <a:ea typeface="ＭＳ Ｐゴシック" charset="0"/>
              </a:defRPr>
            </a:lvl6pPr>
            <a:lvl7pPr marL="2971800" indent="-228600" algn="ctr" defTabSz="990600" eaLnBrk="0" fontAlgn="base" hangingPunct="0">
              <a:spcBef>
                <a:spcPct val="0"/>
              </a:spcBef>
              <a:spcAft>
                <a:spcPct val="0"/>
              </a:spcAft>
              <a:defRPr sz="1200">
                <a:solidFill>
                  <a:schemeClr val="tx1"/>
                </a:solidFill>
                <a:latin typeface="Arial" charset="0"/>
                <a:ea typeface="ＭＳ Ｐゴシック" charset="0"/>
              </a:defRPr>
            </a:lvl7pPr>
            <a:lvl8pPr marL="3429000" indent="-228600" algn="ctr" defTabSz="990600" eaLnBrk="0" fontAlgn="base" hangingPunct="0">
              <a:spcBef>
                <a:spcPct val="0"/>
              </a:spcBef>
              <a:spcAft>
                <a:spcPct val="0"/>
              </a:spcAft>
              <a:defRPr sz="1200">
                <a:solidFill>
                  <a:schemeClr val="tx1"/>
                </a:solidFill>
                <a:latin typeface="Arial" charset="0"/>
                <a:ea typeface="ＭＳ Ｐゴシック" charset="0"/>
              </a:defRPr>
            </a:lvl8pPr>
            <a:lvl9pPr marL="3886200" indent="-228600" algn="ctr" defTabSz="990600" eaLnBrk="0" fontAlgn="base" hangingPunct="0">
              <a:spcBef>
                <a:spcPct val="0"/>
              </a:spcBef>
              <a:spcAft>
                <a:spcPct val="0"/>
              </a:spcAft>
              <a:defRPr sz="1200">
                <a:solidFill>
                  <a:schemeClr val="tx1"/>
                </a:solidFill>
                <a:latin typeface="Arial" charset="0"/>
                <a:ea typeface="ＭＳ Ｐゴシック" charset="0"/>
              </a:defRPr>
            </a:lvl9pPr>
          </a:lstStyle>
          <a:p>
            <a:fld id="{D437FFF1-FF6D-654A-9B98-CE22ACAC1837}" type="slidenum">
              <a:rPr lang="en-US" sz="1000">
                <a:latin typeface="Times New Roman" charset="0"/>
              </a:rPr>
              <a:pPr/>
              <a:t>70</a:t>
            </a:fld>
            <a:endParaRPr lang="en-US" sz="1000">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200">
                <a:solidFill>
                  <a:schemeClr val="tx1"/>
                </a:solidFill>
                <a:latin typeface="Arial" charset="0"/>
                <a:ea typeface="ＭＳ Ｐゴシック" charset="0"/>
                <a:cs typeface="ＭＳ Ｐゴシック" charset="0"/>
              </a:defRPr>
            </a:lvl1pPr>
            <a:lvl2pPr marL="742950" indent="-285750" defTabSz="990600">
              <a:defRPr sz="1200">
                <a:solidFill>
                  <a:schemeClr val="tx1"/>
                </a:solidFill>
                <a:latin typeface="Arial" charset="0"/>
                <a:ea typeface="ＭＳ Ｐゴシック" charset="0"/>
              </a:defRPr>
            </a:lvl2pPr>
            <a:lvl3pPr marL="1143000" indent="-228600" defTabSz="990600">
              <a:defRPr sz="1200">
                <a:solidFill>
                  <a:schemeClr val="tx1"/>
                </a:solidFill>
                <a:latin typeface="Arial" charset="0"/>
                <a:ea typeface="ＭＳ Ｐゴシック" charset="0"/>
              </a:defRPr>
            </a:lvl3pPr>
            <a:lvl4pPr marL="1600200" indent="-228600" defTabSz="990600">
              <a:defRPr sz="1200">
                <a:solidFill>
                  <a:schemeClr val="tx1"/>
                </a:solidFill>
                <a:latin typeface="Arial" charset="0"/>
                <a:ea typeface="ＭＳ Ｐゴシック" charset="0"/>
              </a:defRPr>
            </a:lvl4pPr>
            <a:lvl5pPr marL="2057400" indent="-228600" defTabSz="990600">
              <a:defRPr sz="1200">
                <a:solidFill>
                  <a:schemeClr val="tx1"/>
                </a:solidFill>
                <a:latin typeface="Arial" charset="0"/>
                <a:ea typeface="ＭＳ Ｐゴシック" charset="0"/>
              </a:defRPr>
            </a:lvl5pPr>
            <a:lvl6pPr marL="2514600" indent="-228600" algn="ctr" defTabSz="990600" eaLnBrk="0" fontAlgn="base" hangingPunct="0">
              <a:spcBef>
                <a:spcPct val="0"/>
              </a:spcBef>
              <a:spcAft>
                <a:spcPct val="0"/>
              </a:spcAft>
              <a:defRPr sz="1200">
                <a:solidFill>
                  <a:schemeClr val="tx1"/>
                </a:solidFill>
                <a:latin typeface="Arial" charset="0"/>
                <a:ea typeface="ＭＳ Ｐゴシック" charset="0"/>
              </a:defRPr>
            </a:lvl6pPr>
            <a:lvl7pPr marL="2971800" indent="-228600" algn="ctr" defTabSz="990600" eaLnBrk="0" fontAlgn="base" hangingPunct="0">
              <a:spcBef>
                <a:spcPct val="0"/>
              </a:spcBef>
              <a:spcAft>
                <a:spcPct val="0"/>
              </a:spcAft>
              <a:defRPr sz="1200">
                <a:solidFill>
                  <a:schemeClr val="tx1"/>
                </a:solidFill>
                <a:latin typeface="Arial" charset="0"/>
                <a:ea typeface="ＭＳ Ｐゴシック" charset="0"/>
              </a:defRPr>
            </a:lvl7pPr>
            <a:lvl8pPr marL="3429000" indent="-228600" algn="ctr" defTabSz="990600" eaLnBrk="0" fontAlgn="base" hangingPunct="0">
              <a:spcBef>
                <a:spcPct val="0"/>
              </a:spcBef>
              <a:spcAft>
                <a:spcPct val="0"/>
              </a:spcAft>
              <a:defRPr sz="1200">
                <a:solidFill>
                  <a:schemeClr val="tx1"/>
                </a:solidFill>
                <a:latin typeface="Arial" charset="0"/>
                <a:ea typeface="ＭＳ Ｐゴシック" charset="0"/>
              </a:defRPr>
            </a:lvl8pPr>
            <a:lvl9pPr marL="3886200" indent="-228600" algn="ctr" defTabSz="990600" eaLnBrk="0" fontAlgn="base" hangingPunct="0">
              <a:spcBef>
                <a:spcPct val="0"/>
              </a:spcBef>
              <a:spcAft>
                <a:spcPct val="0"/>
              </a:spcAft>
              <a:defRPr sz="1200">
                <a:solidFill>
                  <a:schemeClr val="tx1"/>
                </a:solidFill>
                <a:latin typeface="Arial" charset="0"/>
                <a:ea typeface="ＭＳ Ｐゴシック" charset="0"/>
              </a:defRPr>
            </a:lvl9pPr>
          </a:lstStyle>
          <a:p>
            <a:fld id="{8A4D8026-D08A-4F49-8C50-20BA6530E651}" type="slidenum">
              <a:rPr lang="en-US" sz="1000">
                <a:latin typeface="Times New Roman" charset="0"/>
              </a:rPr>
              <a:pPr/>
              <a:t>71</a:t>
            </a:fld>
            <a:endParaRPr lang="en-US" sz="1000">
              <a:latin typeface="Times New Roman" charset="0"/>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6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1200">
                <a:solidFill>
                  <a:schemeClr val="tx1"/>
                </a:solidFill>
                <a:latin typeface="Arial" charset="0"/>
                <a:ea typeface="ＭＳ Ｐゴシック" charset="0"/>
                <a:cs typeface="ＭＳ Ｐゴシック" charset="0"/>
              </a:defRPr>
            </a:lvl1pPr>
            <a:lvl2pPr marL="742950" indent="-285750" defTabSz="966788">
              <a:defRPr sz="1200">
                <a:solidFill>
                  <a:schemeClr val="tx1"/>
                </a:solidFill>
                <a:latin typeface="Arial" charset="0"/>
                <a:ea typeface="ＭＳ Ｐゴシック" charset="0"/>
              </a:defRPr>
            </a:lvl2pPr>
            <a:lvl3pPr marL="1143000" indent="-228600" defTabSz="966788">
              <a:defRPr sz="1200">
                <a:solidFill>
                  <a:schemeClr val="tx1"/>
                </a:solidFill>
                <a:latin typeface="Arial" charset="0"/>
                <a:ea typeface="ＭＳ Ｐゴシック" charset="0"/>
              </a:defRPr>
            </a:lvl3pPr>
            <a:lvl4pPr marL="1600200" indent="-228600" defTabSz="966788">
              <a:defRPr sz="1200">
                <a:solidFill>
                  <a:schemeClr val="tx1"/>
                </a:solidFill>
                <a:latin typeface="Arial" charset="0"/>
                <a:ea typeface="ＭＳ Ｐゴシック" charset="0"/>
              </a:defRPr>
            </a:lvl4pPr>
            <a:lvl5pPr marL="2057400" indent="-228600" defTabSz="966788">
              <a:defRPr sz="1200">
                <a:solidFill>
                  <a:schemeClr val="tx1"/>
                </a:solidFill>
                <a:latin typeface="Arial" charset="0"/>
                <a:ea typeface="ＭＳ Ｐゴシック" charset="0"/>
              </a:defRPr>
            </a:lvl5pPr>
            <a:lvl6pPr marL="2514600" indent="-228600" algn="ctr" defTabSz="966788" eaLnBrk="0" fontAlgn="base" hangingPunct="0">
              <a:spcBef>
                <a:spcPct val="0"/>
              </a:spcBef>
              <a:spcAft>
                <a:spcPct val="0"/>
              </a:spcAft>
              <a:defRPr sz="1200">
                <a:solidFill>
                  <a:schemeClr val="tx1"/>
                </a:solidFill>
                <a:latin typeface="Arial" charset="0"/>
                <a:ea typeface="ＭＳ Ｐゴシック" charset="0"/>
              </a:defRPr>
            </a:lvl6pPr>
            <a:lvl7pPr marL="2971800" indent="-228600" algn="ctr" defTabSz="966788" eaLnBrk="0" fontAlgn="base" hangingPunct="0">
              <a:spcBef>
                <a:spcPct val="0"/>
              </a:spcBef>
              <a:spcAft>
                <a:spcPct val="0"/>
              </a:spcAft>
              <a:defRPr sz="1200">
                <a:solidFill>
                  <a:schemeClr val="tx1"/>
                </a:solidFill>
                <a:latin typeface="Arial" charset="0"/>
                <a:ea typeface="ＭＳ Ｐゴシック" charset="0"/>
              </a:defRPr>
            </a:lvl7pPr>
            <a:lvl8pPr marL="3429000" indent="-228600" algn="ctr" defTabSz="966788" eaLnBrk="0" fontAlgn="base" hangingPunct="0">
              <a:spcBef>
                <a:spcPct val="0"/>
              </a:spcBef>
              <a:spcAft>
                <a:spcPct val="0"/>
              </a:spcAft>
              <a:defRPr sz="1200">
                <a:solidFill>
                  <a:schemeClr val="tx1"/>
                </a:solidFill>
                <a:latin typeface="Arial" charset="0"/>
                <a:ea typeface="ＭＳ Ｐゴシック" charset="0"/>
              </a:defRPr>
            </a:lvl8pPr>
            <a:lvl9pPr marL="3886200" indent="-228600" algn="ctr" defTabSz="966788" eaLnBrk="0" fontAlgn="base" hangingPunct="0">
              <a:spcBef>
                <a:spcPct val="0"/>
              </a:spcBef>
              <a:spcAft>
                <a:spcPct val="0"/>
              </a:spcAft>
              <a:defRPr sz="1200">
                <a:solidFill>
                  <a:schemeClr val="tx1"/>
                </a:solidFill>
                <a:latin typeface="Arial" charset="0"/>
                <a:ea typeface="ＭＳ Ｐゴシック" charset="0"/>
              </a:defRPr>
            </a:lvl9pPr>
          </a:lstStyle>
          <a:p>
            <a:fld id="{8611031B-E7E1-5142-9B52-2363DAC99B66}" type="slidenum">
              <a:rPr lang="en-US" sz="1100">
                <a:latin typeface="Times New Roman" charset="0"/>
              </a:rPr>
              <a:pPr/>
              <a:t>72</a:t>
            </a:fld>
            <a:endParaRPr lang="en-US" sz="1100">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200">
                <a:solidFill>
                  <a:schemeClr val="tx1"/>
                </a:solidFill>
                <a:latin typeface="Arial" charset="0"/>
                <a:ea typeface="ＭＳ Ｐゴシック" charset="0"/>
                <a:cs typeface="ＭＳ Ｐゴシック" charset="0"/>
              </a:defRPr>
            </a:lvl1pPr>
            <a:lvl2pPr marL="742950" indent="-285750" defTabSz="990600">
              <a:defRPr sz="1200">
                <a:solidFill>
                  <a:schemeClr val="tx1"/>
                </a:solidFill>
                <a:latin typeface="Arial" charset="0"/>
                <a:ea typeface="ＭＳ Ｐゴシック" charset="0"/>
              </a:defRPr>
            </a:lvl2pPr>
            <a:lvl3pPr marL="1143000" indent="-228600" defTabSz="990600">
              <a:defRPr sz="1200">
                <a:solidFill>
                  <a:schemeClr val="tx1"/>
                </a:solidFill>
                <a:latin typeface="Arial" charset="0"/>
                <a:ea typeface="ＭＳ Ｐゴシック" charset="0"/>
              </a:defRPr>
            </a:lvl3pPr>
            <a:lvl4pPr marL="1600200" indent="-228600" defTabSz="990600">
              <a:defRPr sz="1200">
                <a:solidFill>
                  <a:schemeClr val="tx1"/>
                </a:solidFill>
                <a:latin typeface="Arial" charset="0"/>
                <a:ea typeface="ＭＳ Ｐゴシック" charset="0"/>
              </a:defRPr>
            </a:lvl4pPr>
            <a:lvl5pPr marL="2057400" indent="-228600" defTabSz="990600">
              <a:defRPr sz="1200">
                <a:solidFill>
                  <a:schemeClr val="tx1"/>
                </a:solidFill>
                <a:latin typeface="Arial" charset="0"/>
                <a:ea typeface="ＭＳ Ｐゴシック" charset="0"/>
              </a:defRPr>
            </a:lvl5pPr>
            <a:lvl6pPr marL="2514600" indent="-228600" algn="ctr" defTabSz="990600" eaLnBrk="0" fontAlgn="base" hangingPunct="0">
              <a:spcBef>
                <a:spcPct val="0"/>
              </a:spcBef>
              <a:spcAft>
                <a:spcPct val="0"/>
              </a:spcAft>
              <a:defRPr sz="1200">
                <a:solidFill>
                  <a:schemeClr val="tx1"/>
                </a:solidFill>
                <a:latin typeface="Arial" charset="0"/>
                <a:ea typeface="ＭＳ Ｐゴシック" charset="0"/>
              </a:defRPr>
            </a:lvl6pPr>
            <a:lvl7pPr marL="2971800" indent="-228600" algn="ctr" defTabSz="990600" eaLnBrk="0" fontAlgn="base" hangingPunct="0">
              <a:spcBef>
                <a:spcPct val="0"/>
              </a:spcBef>
              <a:spcAft>
                <a:spcPct val="0"/>
              </a:spcAft>
              <a:defRPr sz="1200">
                <a:solidFill>
                  <a:schemeClr val="tx1"/>
                </a:solidFill>
                <a:latin typeface="Arial" charset="0"/>
                <a:ea typeface="ＭＳ Ｐゴシック" charset="0"/>
              </a:defRPr>
            </a:lvl7pPr>
            <a:lvl8pPr marL="3429000" indent="-228600" algn="ctr" defTabSz="990600" eaLnBrk="0" fontAlgn="base" hangingPunct="0">
              <a:spcBef>
                <a:spcPct val="0"/>
              </a:spcBef>
              <a:spcAft>
                <a:spcPct val="0"/>
              </a:spcAft>
              <a:defRPr sz="1200">
                <a:solidFill>
                  <a:schemeClr val="tx1"/>
                </a:solidFill>
                <a:latin typeface="Arial" charset="0"/>
                <a:ea typeface="ＭＳ Ｐゴシック" charset="0"/>
              </a:defRPr>
            </a:lvl8pPr>
            <a:lvl9pPr marL="3886200" indent="-228600" algn="ctr" defTabSz="990600" eaLnBrk="0" fontAlgn="base" hangingPunct="0">
              <a:spcBef>
                <a:spcPct val="0"/>
              </a:spcBef>
              <a:spcAft>
                <a:spcPct val="0"/>
              </a:spcAft>
              <a:defRPr sz="1200">
                <a:solidFill>
                  <a:schemeClr val="tx1"/>
                </a:solidFill>
                <a:latin typeface="Arial" charset="0"/>
                <a:ea typeface="ＭＳ Ｐゴシック" charset="0"/>
              </a:defRPr>
            </a:lvl9pPr>
          </a:lstStyle>
          <a:p>
            <a:fld id="{7A28FE02-E995-254B-BF73-828C75ED86F4}" type="slidenum">
              <a:rPr lang="en-US" sz="1000">
                <a:latin typeface="Times New Roman" charset="0"/>
              </a:rPr>
              <a:pPr/>
              <a:t>73</a:t>
            </a:fld>
            <a:endParaRPr lang="en-US" sz="1000">
              <a:latin typeface="Times New Roman"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200">
                <a:solidFill>
                  <a:schemeClr val="tx1"/>
                </a:solidFill>
                <a:latin typeface="Arial" charset="0"/>
                <a:ea typeface="ＭＳ Ｐゴシック" charset="0"/>
                <a:cs typeface="ＭＳ Ｐゴシック" charset="0"/>
              </a:defRPr>
            </a:lvl1pPr>
            <a:lvl2pPr marL="742950" indent="-285750" defTabSz="990600">
              <a:defRPr sz="1200">
                <a:solidFill>
                  <a:schemeClr val="tx1"/>
                </a:solidFill>
                <a:latin typeface="Arial" charset="0"/>
                <a:ea typeface="ＭＳ Ｐゴシック" charset="0"/>
              </a:defRPr>
            </a:lvl2pPr>
            <a:lvl3pPr marL="1143000" indent="-228600" defTabSz="990600">
              <a:defRPr sz="1200">
                <a:solidFill>
                  <a:schemeClr val="tx1"/>
                </a:solidFill>
                <a:latin typeface="Arial" charset="0"/>
                <a:ea typeface="ＭＳ Ｐゴシック" charset="0"/>
              </a:defRPr>
            </a:lvl3pPr>
            <a:lvl4pPr marL="1600200" indent="-228600" defTabSz="990600">
              <a:defRPr sz="1200">
                <a:solidFill>
                  <a:schemeClr val="tx1"/>
                </a:solidFill>
                <a:latin typeface="Arial" charset="0"/>
                <a:ea typeface="ＭＳ Ｐゴシック" charset="0"/>
              </a:defRPr>
            </a:lvl4pPr>
            <a:lvl5pPr marL="2057400" indent="-228600" defTabSz="990600">
              <a:defRPr sz="1200">
                <a:solidFill>
                  <a:schemeClr val="tx1"/>
                </a:solidFill>
                <a:latin typeface="Arial" charset="0"/>
                <a:ea typeface="ＭＳ Ｐゴシック" charset="0"/>
              </a:defRPr>
            </a:lvl5pPr>
            <a:lvl6pPr marL="2514600" indent="-228600" algn="ctr" defTabSz="990600" eaLnBrk="0" fontAlgn="base" hangingPunct="0">
              <a:spcBef>
                <a:spcPct val="0"/>
              </a:spcBef>
              <a:spcAft>
                <a:spcPct val="0"/>
              </a:spcAft>
              <a:defRPr sz="1200">
                <a:solidFill>
                  <a:schemeClr val="tx1"/>
                </a:solidFill>
                <a:latin typeface="Arial" charset="0"/>
                <a:ea typeface="ＭＳ Ｐゴシック" charset="0"/>
              </a:defRPr>
            </a:lvl6pPr>
            <a:lvl7pPr marL="2971800" indent="-228600" algn="ctr" defTabSz="990600" eaLnBrk="0" fontAlgn="base" hangingPunct="0">
              <a:spcBef>
                <a:spcPct val="0"/>
              </a:spcBef>
              <a:spcAft>
                <a:spcPct val="0"/>
              </a:spcAft>
              <a:defRPr sz="1200">
                <a:solidFill>
                  <a:schemeClr val="tx1"/>
                </a:solidFill>
                <a:latin typeface="Arial" charset="0"/>
                <a:ea typeface="ＭＳ Ｐゴシック" charset="0"/>
              </a:defRPr>
            </a:lvl7pPr>
            <a:lvl8pPr marL="3429000" indent="-228600" algn="ctr" defTabSz="990600" eaLnBrk="0" fontAlgn="base" hangingPunct="0">
              <a:spcBef>
                <a:spcPct val="0"/>
              </a:spcBef>
              <a:spcAft>
                <a:spcPct val="0"/>
              </a:spcAft>
              <a:defRPr sz="1200">
                <a:solidFill>
                  <a:schemeClr val="tx1"/>
                </a:solidFill>
                <a:latin typeface="Arial" charset="0"/>
                <a:ea typeface="ＭＳ Ｐゴシック" charset="0"/>
              </a:defRPr>
            </a:lvl8pPr>
            <a:lvl9pPr marL="3886200" indent="-228600" algn="ctr" defTabSz="990600" eaLnBrk="0" fontAlgn="base" hangingPunct="0">
              <a:spcBef>
                <a:spcPct val="0"/>
              </a:spcBef>
              <a:spcAft>
                <a:spcPct val="0"/>
              </a:spcAft>
              <a:defRPr sz="1200">
                <a:solidFill>
                  <a:schemeClr val="tx1"/>
                </a:solidFill>
                <a:latin typeface="Arial" charset="0"/>
                <a:ea typeface="ＭＳ Ｐゴシック" charset="0"/>
              </a:defRPr>
            </a:lvl9pPr>
          </a:lstStyle>
          <a:p>
            <a:fld id="{5378FD12-4CA7-3443-A300-3E2D5716A04F}" type="slidenum">
              <a:rPr lang="en-US" sz="1000">
                <a:latin typeface="Times New Roman" charset="0"/>
              </a:rPr>
              <a:pPr/>
              <a:t>74</a:t>
            </a:fld>
            <a:endParaRPr lang="en-US" sz="1000">
              <a:latin typeface="Times New Roman"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r>
              <a:rPr lang="en-US"/>
              <a:t>November 5, 2011</a:t>
            </a:r>
            <a:endParaRPr lang="en-US" dirty="0"/>
          </a:p>
        </p:txBody>
      </p:sp>
      <p:sp>
        <p:nvSpPr>
          <p:cNvPr id="5" name="Rectangle 3"/>
          <p:cNvSpPr>
            <a:spLocks noGrp="1" noChangeArrowheads="1"/>
          </p:cNvSpPr>
          <p:nvPr>
            <p:ph type="ftr" sz="quarter" idx="11"/>
          </p:nvPr>
        </p:nvSpPr>
        <p:spPr>
          <a:ln/>
        </p:spPr>
        <p:txBody>
          <a:bodyPr/>
          <a:lstStyle>
            <a:lvl1pPr>
              <a:defRPr/>
            </a:lvl1pPr>
          </a:lstStyle>
          <a:p>
            <a:pPr>
              <a:defRPr/>
            </a:pPr>
            <a:r>
              <a:rPr lang="en-US"/>
              <a:t>WD4ASW</a:t>
            </a:r>
          </a:p>
        </p:txBody>
      </p:sp>
    </p:spTree>
    <p:extLst>
      <p:ext uri="{BB962C8B-B14F-4D97-AF65-F5344CB8AC3E}">
        <p14:creationId xmlns:p14="http://schemas.microsoft.com/office/powerpoint/2010/main" val="3074266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r>
              <a:rPr lang="en-US"/>
              <a:t>November 5, 2011</a:t>
            </a:r>
            <a:endParaRPr lang="en-US" dirty="0"/>
          </a:p>
        </p:txBody>
      </p:sp>
      <p:sp>
        <p:nvSpPr>
          <p:cNvPr id="5" name="Rectangle 3"/>
          <p:cNvSpPr>
            <a:spLocks noGrp="1" noChangeArrowheads="1"/>
          </p:cNvSpPr>
          <p:nvPr>
            <p:ph type="ftr" sz="quarter" idx="11"/>
          </p:nvPr>
        </p:nvSpPr>
        <p:spPr>
          <a:ln/>
        </p:spPr>
        <p:txBody>
          <a:bodyPr/>
          <a:lstStyle>
            <a:lvl1pPr>
              <a:defRPr/>
            </a:lvl1pPr>
          </a:lstStyle>
          <a:p>
            <a:pPr>
              <a:defRPr/>
            </a:pPr>
            <a:r>
              <a:rPr lang="en-US"/>
              <a:t>WD4ASW</a:t>
            </a:r>
          </a:p>
        </p:txBody>
      </p:sp>
    </p:spTree>
    <p:extLst>
      <p:ext uri="{BB962C8B-B14F-4D97-AF65-F5344CB8AC3E}">
        <p14:creationId xmlns:p14="http://schemas.microsoft.com/office/powerpoint/2010/main" val="3620732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r>
              <a:rPr lang="en-US"/>
              <a:t>November 5, 2011</a:t>
            </a:r>
            <a:endParaRPr lang="en-US" dirty="0"/>
          </a:p>
        </p:txBody>
      </p:sp>
      <p:sp>
        <p:nvSpPr>
          <p:cNvPr id="5" name="Rectangle 3"/>
          <p:cNvSpPr>
            <a:spLocks noGrp="1" noChangeArrowheads="1"/>
          </p:cNvSpPr>
          <p:nvPr>
            <p:ph type="ftr" sz="quarter" idx="11"/>
          </p:nvPr>
        </p:nvSpPr>
        <p:spPr>
          <a:ln/>
        </p:spPr>
        <p:txBody>
          <a:bodyPr/>
          <a:lstStyle>
            <a:lvl1pPr>
              <a:defRPr/>
            </a:lvl1pPr>
          </a:lstStyle>
          <a:p>
            <a:pPr>
              <a:defRPr/>
            </a:pPr>
            <a:r>
              <a:rPr lang="en-US"/>
              <a:t>WD4ASW</a:t>
            </a:r>
          </a:p>
        </p:txBody>
      </p:sp>
    </p:spTree>
    <p:extLst>
      <p:ext uri="{BB962C8B-B14F-4D97-AF65-F5344CB8AC3E}">
        <p14:creationId xmlns:p14="http://schemas.microsoft.com/office/powerpoint/2010/main" val="2453271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r>
              <a:rPr lang="en-US"/>
              <a:t>November 5, 2011</a:t>
            </a:r>
            <a:endParaRPr lang="en-US" dirty="0"/>
          </a:p>
        </p:txBody>
      </p:sp>
      <p:sp>
        <p:nvSpPr>
          <p:cNvPr id="5" name="Rectangle 3"/>
          <p:cNvSpPr>
            <a:spLocks noGrp="1" noChangeArrowheads="1"/>
          </p:cNvSpPr>
          <p:nvPr>
            <p:ph type="ftr" sz="quarter" idx="11"/>
          </p:nvPr>
        </p:nvSpPr>
        <p:spPr>
          <a:ln/>
        </p:spPr>
        <p:txBody>
          <a:bodyPr/>
          <a:lstStyle>
            <a:lvl1pPr>
              <a:defRPr/>
            </a:lvl1pPr>
          </a:lstStyle>
          <a:p>
            <a:pPr>
              <a:defRPr/>
            </a:pPr>
            <a:r>
              <a:rPr lang="en-US"/>
              <a:t>WD4ASW</a:t>
            </a:r>
          </a:p>
        </p:txBody>
      </p:sp>
    </p:spTree>
    <p:extLst>
      <p:ext uri="{BB962C8B-B14F-4D97-AF65-F5344CB8AC3E}">
        <p14:creationId xmlns:p14="http://schemas.microsoft.com/office/powerpoint/2010/main" val="3129632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r>
              <a:rPr lang="en-US"/>
              <a:t>November 5, 2011</a:t>
            </a:r>
            <a:endParaRPr lang="en-US" dirty="0"/>
          </a:p>
        </p:txBody>
      </p:sp>
      <p:sp>
        <p:nvSpPr>
          <p:cNvPr id="5" name="Rectangle 3"/>
          <p:cNvSpPr>
            <a:spLocks noGrp="1" noChangeArrowheads="1"/>
          </p:cNvSpPr>
          <p:nvPr>
            <p:ph type="ftr" sz="quarter" idx="11"/>
          </p:nvPr>
        </p:nvSpPr>
        <p:spPr>
          <a:ln/>
        </p:spPr>
        <p:txBody>
          <a:bodyPr/>
          <a:lstStyle>
            <a:lvl1pPr>
              <a:defRPr/>
            </a:lvl1pPr>
          </a:lstStyle>
          <a:p>
            <a:pPr>
              <a:defRPr/>
            </a:pPr>
            <a:r>
              <a:rPr lang="en-US"/>
              <a:t>WD4ASW</a:t>
            </a:r>
          </a:p>
        </p:txBody>
      </p:sp>
    </p:spTree>
    <p:extLst>
      <p:ext uri="{BB962C8B-B14F-4D97-AF65-F5344CB8AC3E}">
        <p14:creationId xmlns:p14="http://schemas.microsoft.com/office/powerpoint/2010/main" val="570964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r>
              <a:rPr lang="en-US"/>
              <a:t>November 5, 2011</a:t>
            </a:r>
            <a:endParaRPr lang="en-US" dirty="0"/>
          </a:p>
        </p:txBody>
      </p:sp>
      <p:sp>
        <p:nvSpPr>
          <p:cNvPr id="6" name="Rectangle 3"/>
          <p:cNvSpPr>
            <a:spLocks noGrp="1" noChangeArrowheads="1"/>
          </p:cNvSpPr>
          <p:nvPr>
            <p:ph type="ftr" sz="quarter" idx="11"/>
          </p:nvPr>
        </p:nvSpPr>
        <p:spPr>
          <a:ln/>
        </p:spPr>
        <p:txBody>
          <a:bodyPr/>
          <a:lstStyle>
            <a:lvl1pPr>
              <a:defRPr/>
            </a:lvl1pPr>
          </a:lstStyle>
          <a:p>
            <a:pPr>
              <a:defRPr/>
            </a:pPr>
            <a:r>
              <a:rPr lang="en-US"/>
              <a:t>WD4ASW</a:t>
            </a:r>
          </a:p>
        </p:txBody>
      </p:sp>
    </p:spTree>
    <p:extLst>
      <p:ext uri="{BB962C8B-B14F-4D97-AF65-F5344CB8AC3E}">
        <p14:creationId xmlns:p14="http://schemas.microsoft.com/office/powerpoint/2010/main" val="3478658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r>
              <a:rPr lang="en-US"/>
              <a:t>November 5, 2011</a:t>
            </a:r>
            <a:endParaRPr lang="en-US" dirty="0"/>
          </a:p>
        </p:txBody>
      </p:sp>
      <p:sp>
        <p:nvSpPr>
          <p:cNvPr id="8" name="Rectangle 3"/>
          <p:cNvSpPr>
            <a:spLocks noGrp="1" noChangeArrowheads="1"/>
          </p:cNvSpPr>
          <p:nvPr>
            <p:ph type="ftr" sz="quarter" idx="11"/>
          </p:nvPr>
        </p:nvSpPr>
        <p:spPr>
          <a:ln/>
        </p:spPr>
        <p:txBody>
          <a:bodyPr/>
          <a:lstStyle>
            <a:lvl1pPr>
              <a:defRPr/>
            </a:lvl1pPr>
          </a:lstStyle>
          <a:p>
            <a:pPr>
              <a:defRPr/>
            </a:pPr>
            <a:r>
              <a:rPr lang="en-US"/>
              <a:t>WD4ASW</a:t>
            </a:r>
          </a:p>
        </p:txBody>
      </p:sp>
    </p:spTree>
    <p:extLst>
      <p:ext uri="{BB962C8B-B14F-4D97-AF65-F5344CB8AC3E}">
        <p14:creationId xmlns:p14="http://schemas.microsoft.com/office/powerpoint/2010/main" val="3480534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r>
              <a:rPr lang="en-US"/>
              <a:t>November 5, 2011</a:t>
            </a:r>
            <a:endParaRPr lang="en-US" dirty="0"/>
          </a:p>
        </p:txBody>
      </p:sp>
      <p:sp>
        <p:nvSpPr>
          <p:cNvPr id="4" name="Rectangle 3"/>
          <p:cNvSpPr>
            <a:spLocks noGrp="1" noChangeArrowheads="1"/>
          </p:cNvSpPr>
          <p:nvPr>
            <p:ph type="ftr" sz="quarter" idx="11"/>
          </p:nvPr>
        </p:nvSpPr>
        <p:spPr>
          <a:ln/>
        </p:spPr>
        <p:txBody>
          <a:bodyPr/>
          <a:lstStyle>
            <a:lvl1pPr>
              <a:defRPr/>
            </a:lvl1pPr>
          </a:lstStyle>
          <a:p>
            <a:pPr>
              <a:defRPr/>
            </a:pPr>
            <a:r>
              <a:rPr lang="en-US"/>
              <a:t>WD4ASW</a:t>
            </a:r>
          </a:p>
        </p:txBody>
      </p:sp>
    </p:spTree>
    <p:extLst>
      <p:ext uri="{BB962C8B-B14F-4D97-AF65-F5344CB8AC3E}">
        <p14:creationId xmlns:p14="http://schemas.microsoft.com/office/powerpoint/2010/main" val="836832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r>
              <a:rPr lang="en-US"/>
              <a:t>November 5, 2011</a:t>
            </a:r>
            <a:endParaRPr lang="en-US" dirty="0"/>
          </a:p>
        </p:txBody>
      </p:sp>
      <p:sp>
        <p:nvSpPr>
          <p:cNvPr id="3" name="Rectangle 3"/>
          <p:cNvSpPr>
            <a:spLocks noGrp="1" noChangeArrowheads="1"/>
          </p:cNvSpPr>
          <p:nvPr>
            <p:ph type="ftr" sz="quarter" idx="11"/>
          </p:nvPr>
        </p:nvSpPr>
        <p:spPr>
          <a:ln/>
        </p:spPr>
        <p:txBody>
          <a:bodyPr/>
          <a:lstStyle>
            <a:lvl1pPr>
              <a:defRPr/>
            </a:lvl1pPr>
          </a:lstStyle>
          <a:p>
            <a:pPr>
              <a:defRPr/>
            </a:pPr>
            <a:r>
              <a:rPr lang="en-US"/>
              <a:t>WD4ASW</a:t>
            </a:r>
          </a:p>
        </p:txBody>
      </p:sp>
    </p:spTree>
    <p:extLst>
      <p:ext uri="{BB962C8B-B14F-4D97-AF65-F5344CB8AC3E}">
        <p14:creationId xmlns:p14="http://schemas.microsoft.com/office/powerpoint/2010/main" val="1607304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r>
              <a:rPr lang="en-US"/>
              <a:t>November 5, 2011</a:t>
            </a:r>
            <a:endParaRPr lang="en-US" dirty="0"/>
          </a:p>
        </p:txBody>
      </p:sp>
      <p:sp>
        <p:nvSpPr>
          <p:cNvPr id="6" name="Rectangle 3"/>
          <p:cNvSpPr>
            <a:spLocks noGrp="1" noChangeArrowheads="1"/>
          </p:cNvSpPr>
          <p:nvPr>
            <p:ph type="ftr" sz="quarter" idx="11"/>
          </p:nvPr>
        </p:nvSpPr>
        <p:spPr>
          <a:ln/>
        </p:spPr>
        <p:txBody>
          <a:bodyPr/>
          <a:lstStyle>
            <a:lvl1pPr>
              <a:defRPr/>
            </a:lvl1pPr>
          </a:lstStyle>
          <a:p>
            <a:pPr>
              <a:defRPr/>
            </a:pPr>
            <a:r>
              <a:rPr lang="en-US"/>
              <a:t>WD4ASW</a:t>
            </a:r>
          </a:p>
        </p:txBody>
      </p:sp>
    </p:spTree>
    <p:extLst>
      <p:ext uri="{BB962C8B-B14F-4D97-AF65-F5344CB8AC3E}">
        <p14:creationId xmlns:p14="http://schemas.microsoft.com/office/powerpoint/2010/main" val="224157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r>
              <a:rPr lang="en-US"/>
              <a:t>November 5, 2011</a:t>
            </a:r>
            <a:endParaRPr lang="en-US" dirty="0"/>
          </a:p>
        </p:txBody>
      </p:sp>
      <p:sp>
        <p:nvSpPr>
          <p:cNvPr id="6" name="Rectangle 3"/>
          <p:cNvSpPr>
            <a:spLocks noGrp="1" noChangeArrowheads="1"/>
          </p:cNvSpPr>
          <p:nvPr>
            <p:ph type="ftr" sz="quarter" idx="11"/>
          </p:nvPr>
        </p:nvSpPr>
        <p:spPr>
          <a:ln/>
        </p:spPr>
        <p:txBody>
          <a:bodyPr/>
          <a:lstStyle>
            <a:lvl1pPr>
              <a:defRPr/>
            </a:lvl1pPr>
          </a:lstStyle>
          <a:p>
            <a:pPr>
              <a:defRPr/>
            </a:pPr>
            <a:r>
              <a:rPr lang="en-US"/>
              <a:t>WD4ASW</a:t>
            </a:r>
          </a:p>
        </p:txBody>
      </p:sp>
    </p:spTree>
    <p:extLst>
      <p:ext uri="{BB962C8B-B14F-4D97-AF65-F5344CB8AC3E}">
        <p14:creationId xmlns:p14="http://schemas.microsoft.com/office/powerpoint/2010/main" val="34303310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457200" y="6400800"/>
            <a:ext cx="2133600" cy="455613"/>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000">
                <a:ea typeface="+mn-ea"/>
                <a:cs typeface="+mn-cs"/>
              </a:defRPr>
            </a:lvl1pPr>
          </a:lstStyle>
          <a:p>
            <a:pPr>
              <a:defRPr/>
            </a:pPr>
            <a:r>
              <a:rPr lang="en-US"/>
              <a:t>November 5, 2011</a:t>
            </a:r>
            <a:endParaRPr lang="en-US" dirty="0"/>
          </a:p>
        </p:txBody>
      </p:sp>
      <p:sp>
        <p:nvSpPr>
          <p:cNvPr id="1027" name="Rectangle 3"/>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a:latin typeface="Times New Roman" charset="0"/>
                <a:ea typeface="+mn-ea"/>
                <a:cs typeface="+mn-cs"/>
              </a:defRPr>
            </a:lvl1pPr>
          </a:lstStyle>
          <a:p>
            <a:pPr>
              <a:defRPr/>
            </a:pPr>
            <a:r>
              <a:rPr lang="en-US"/>
              <a:t>WD4ASW</a:t>
            </a:r>
          </a:p>
        </p:txBody>
      </p:sp>
      <p:sp>
        <p:nvSpPr>
          <p:cNvPr id="1028" name="Rectangle 5"/>
          <p:cNvSpPr>
            <a:spLocks noChangeArrowheads="1"/>
          </p:cNvSpPr>
          <p:nvPr/>
        </p:nvSpPr>
        <p:spPr bwMode="auto">
          <a:xfrm>
            <a:off x="0" y="1428750"/>
            <a:ext cx="9132888" cy="74613"/>
          </a:xfrm>
          <a:prstGeom prst="rect">
            <a:avLst/>
          </a:prstGeom>
          <a:gradFill rotWithShape="0">
            <a:gsLst>
              <a:gs pos="0">
                <a:srgbClr val="00007F"/>
              </a:gs>
              <a:gs pos="50000">
                <a:srgbClr val="0000FF"/>
              </a:gs>
              <a:gs pos="100000">
                <a:srgbClr val="00007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29" name="Rectangle 6"/>
          <p:cNvSpPr>
            <a:spLocks noChangeArrowheads="1"/>
          </p:cNvSpPr>
          <p:nvPr/>
        </p:nvSpPr>
        <p:spPr bwMode="auto">
          <a:xfrm>
            <a:off x="0" y="1524000"/>
            <a:ext cx="9132888" cy="381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0" name="Rectangle 7"/>
          <p:cNvSpPr>
            <a:spLocks noGrp="1" noChangeArrowheads="1"/>
          </p:cNvSpPr>
          <p:nvPr>
            <p:ph type="title"/>
          </p:nvPr>
        </p:nvSpPr>
        <p:spPr bwMode="auto">
          <a:xfrm>
            <a:off x="1295400" y="228600"/>
            <a:ext cx="6248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ctr" anchorCtr="1" compatLnSpc="1">
            <a:prstTxWarp prst="textNoShape">
              <a:avLst/>
            </a:prstTxWarp>
          </a:bodyPr>
          <a:lstStyle/>
          <a:p>
            <a:pPr lvl="0"/>
            <a:r>
              <a:rPr lang="en-US" smtClean="0"/>
              <a:t>Click to edit Master title style</a:t>
            </a:r>
            <a:endParaRPr lang="en-US"/>
          </a:p>
        </p:txBody>
      </p:sp>
      <p:sp>
        <p:nvSpPr>
          <p:cNvPr id="1031" name="Rectangle 8"/>
          <p:cNvSpPr>
            <a:spLocks noGrp="1" noChangeArrowheads="1"/>
          </p:cNvSpPr>
          <p:nvPr>
            <p:ph type="body" idx="1"/>
          </p:nvPr>
        </p:nvSpPr>
        <p:spPr bwMode="auto">
          <a:xfrm>
            <a:off x="685800" y="1905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72" name="Text Box 48"/>
          <p:cNvSpPr txBox="1">
            <a:spLocks noChangeArrowheads="1"/>
          </p:cNvSpPr>
          <p:nvPr/>
        </p:nvSpPr>
        <p:spPr bwMode="auto">
          <a:xfrm>
            <a:off x="8458200" y="6537325"/>
            <a:ext cx="533400" cy="244475"/>
          </a:xfrm>
          <a:prstGeom prst="rect">
            <a:avLst/>
          </a:prstGeom>
          <a:noFill/>
          <a:ln w="9525">
            <a:noFill/>
            <a:miter lim="800000"/>
            <a:headEnd/>
            <a:tailEnd/>
          </a:ln>
          <a:effectLst/>
        </p:spPr>
        <p:txBody>
          <a:bodyPr>
            <a:spAutoFit/>
          </a:bodyPr>
          <a:lstStyle>
            <a:lvl1pPr>
              <a:defRPr sz="1200">
                <a:solidFill>
                  <a:schemeClr val="tx1"/>
                </a:solidFill>
                <a:latin typeface="Arial" charset="0"/>
                <a:ea typeface="ＭＳ Ｐゴシック" charset="0"/>
                <a:cs typeface="ＭＳ Ｐゴシック" charset="0"/>
              </a:defRPr>
            </a:lvl1pPr>
            <a:lvl2pPr marL="37931725" indent="-37474525">
              <a:defRPr sz="1200">
                <a:solidFill>
                  <a:schemeClr val="tx1"/>
                </a:solidFill>
                <a:latin typeface="Arial" charset="0"/>
                <a:ea typeface="ＭＳ Ｐゴシック" charset="0"/>
              </a:defRPr>
            </a:lvl2pPr>
            <a:lvl3pPr>
              <a:defRPr sz="1200">
                <a:solidFill>
                  <a:schemeClr val="tx1"/>
                </a:solidFill>
                <a:latin typeface="Arial" charset="0"/>
                <a:ea typeface="ＭＳ Ｐゴシック" charset="0"/>
              </a:defRPr>
            </a:lvl3pPr>
            <a:lvl4pPr>
              <a:defRPr sz="1200">
                <a:solidFill>
                  <a:schemeClr val="tx1"/>
                </a:solidFill>
                <a:latin typeface="Arial" charset="0"/>
                <a:ea typeface="ＭＳ Ｐゴシック" charset="0"/>
              </a:defRPr>
            </a:lvl4pPr>
            <a:lvl5pPr>
              <a:defRPr sz="1200">
                <a:solidFill>
                  <a:schemeClr val="tx1"/>
                </a:solidFill>
                <a:latin typeface="Arial" charset="0"/>
                <a:ea typeface="ＭＳ Ｐゴシック" charset="0"/>
              </a:defRPr>
            </a:lvl5pPr>
            <a:lvl6pPr marL="457200" eaLnBrk="0" fontAlgn="base" hangingPunct="0">
              <a:spcBef>
                <a:spcPct val="0"/>
              </a:spcBef>
              <a:spcAft>
                <a:spcPct val="0"/>
              </a:spcAft>
              <a:defRPr sz="1200">
                <a:solidFill>
                  <a:schemeClr val="tx1"/>
                </a:solidFill>
                <a:latin typeface="Arial" charset="0"/>
                <a:ea typeface="ＭＳ Ｐゴシック" charset="0"/>
              </a:defRPr>
            </a:lvl6pPr>
            <a:lvl7pPr marL="914400" eaLnBrk="0" fontAlgn="base" hangingPunct="0">
              <a:spcBef>
                <a:spcPct val="0"/>
              </a:spcBef>
              <a:spcAft>
                <a:spcPct val="0"/>
              </a:spcAft>
              <a:defRPr sz="1200">
                <a:solidFill>
                  <a:schemeClr val="tx1"/>
                </a:solidFill>
                <a:latin typeface="Arial" charset="0"/>
                <a:ea typeface="ＭＳ Ｐゴシック" charset="0"/>
              </a:defRPr>
            </a:lvl7pPr>
            <a:lvl8pPr marL="1371600" eaLnBrk="0" fontAlgn="base" hangingPunct="0">
              <a:spcBef>
                <a:spcPct val="0"/>
              </a:spcBef>
              <a:spcAft>
                <a:spcPct val="0"/>
              </a:spcAft>
              <a:defRPr sz="1200">
                <a:solidFill>
                  <a:schemeClr val="tx1"/>
                </a:solidFill>
                <a:latin typeface="Arial" charset="0"/>
                <a:ea typeface="ＭＳ Ｐゴシック" charset="0"/>
              </a:defRPr>
            </a:lvl8pPr>
            <a:lvl9pPr marL="1828800" eaLnBrk="0" fontAlgn="base" hangingPunct="0">
              <a:spcBef>
                <a:spcPct val="0"/>
              </a:spcBef>
              <a:spcAft>
                <a:spcPct val="0"/>
              </a:spcAft>
              <a:defRPr sz="1200">
                <a:solidFill>
                  <a:schemeClr val="tx1"/>
                </a:solidFill>
                <a:latin typeface="Arial" charset="0"/>
                <a:ea typeface="ＭＳ Ｐゴシック" charset="0"/>
              </a:defRPr>
            </a:lvl9pPr>
          </a:lstStyle>
          <a:p>
            <a:pPr>
              <a:spcBef>
                <a:spcPct val="50000"/>
              </a:spcBef>
              <a:defRPr/>
            </a:pPr>
            <a:fld id="{2025B939-9DFB-B44C-A1B0-A808E8DF841F}" type="slidenum">
              <a:rPr lang="en-US" sz="1000" smtClean="0"/>
              <a:pPr>
                <a:spcBef>
                  <a:spcPct val="50000"/>
                </a:spcBef>
                <a:defRPr/>
              </a:pPr>
              <a:t>‹#›</a:t>
            </a:fld>
            <a:endParaRPr lang="en-US" sz="1000" smtClean="0"/>
          </a:p>
        </p:txBody>
      </p:sp>
      <p:pic>
        <p:nvPicPr>
          <p:cNvPr id="2" name="Picture 1" descr="AMSATALTLOGO.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304800"/>
            <a:ext cx="1219199" cy="89407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1" fontAlgn="base" hangingPunct="1">
        <a:spcBef>
          <a:spcPct val="0"/>
        </a:spcBef>
        <a:spcAft>
          <a:spcPct val="0"/>
        </a:spcAft>
        <a:defRPr sz="2800">
          <a:solidFill>
            <a:srgbClr val="0000FF"/>
          </a:solidFill>
          <a:latin typeface="+mj-lt"/>
          <a:ea typeface="ＭＳ Ｐゴシック" pitchFamily="-65" charset="-128"/>
          <a:cs typeface="ＭＳ Ｐゴシック" pitchFamily="-65" charset="-128"/>
        </a:defRPr>
      </a:lvl1pPr>
      <a:lvl2pPr algn="ctr" rtl="0" eaLnBrk="1" fontAlgn="base" hangingPunct="1">
        <a:spcBef>
          <a:spcPct val="0"/>
        </a:spcBef>
        <a:spcAft>
          <a:spcPct val="0"/>
        </a:spcAft>
        <a:defRPr sz="2800">
          <a:solidFill>
            <a:srgbClr val="0000FF"/>
          </a:solidFill>
          <a:latin typeface="Arial" pitchFamily="-108" charset="0"/>
          <a:ea typeface="ＭＳ Ｐゴシック" pitchFamily="-65" charset="-128"/>
          <a:cs typeface="ＭＳ Ｐゴシック" pitchFamily="-65" charset="-128"/>
        </a:defRPr>
      </a:lvl2pPr>
      <a:lvl3pPr algn="ctr" rtl="0" eaLnBrk="1" fontAlgn="base" hangingPunct="1">
        <a:spcBef>
          <a:spcPct val="0"/>
        </a:spcBef>
        <a:spcAft>
          <a:spcPct val="0"/>
        </a:spcAft>
        <a:defRPr sz="2800">
          <a:solidFill>
            <a:srgbClr val="0000FF"/>
          </a:solidFill>
          <a:latin typeface="Arial" pitchFamily="-108" charset="0"/>
          <a:ea typeface="ＭＳ Ｐゴシック" pitchFamily="-65" charset="-128"/>
          <a:cs typeface="ＭＳ Ｐゴシック" pitchFamily="-65" charset="-128"/>
        </a:defRPr>
      </a:lvl3pPr>
      <a:lvl4pPr algn="ctr" rtl="0" eaLnBrk="1" fontAlgn="base" hangingPunct="1">
        <a:spcBef>
          <a:spcPct val="0"/>
        </a:spcBef>
        <a:spcAft>
          <a:spcPct val="0"/>
        </a:spcAft>
        <a:defRPr sz="2800">
          <a:solidFill>
            <a:srgbClr val="0000FF"/>
          </a:solidFill>
          <a:latin typeface="Arial" pitchFamily="-108" charset="0"/>
          <a:ea typeface="ＭＳ Ｐゴシック" pitchFamily="-65" charset="-128"/>
          <a:cs typeface="ＭＳ Ｐゴシック" pitchFamily="-65" charset="-128"/>
        </a:defRPr>
      </a:lvl4pPr>
      <a:lvl5pPr algn="ctr" rtl="0" eaLnBrk="1" fontAlgn="base" hangingPunct="1">
        <a:spcBef>
          <a:spcPct val="0"/>
        </a:spcBef>
        <a:spcAft>
          <a:spcPct val="0"/>
        </a:spcAft>
        <a:defRPr sz="2800">
          <a:solidFill>
            <a:srgbClr val="0000FF"/>
          </a:solidFill>
          <a:latin typeface="Arial" pitchFamily="-108" charset="0"/>
          <a:ea typeface="ＭＳ Ｐゴシック" pitchFamily="-65" charset="-128"/>
          <a:cs typeface="ＭＳ Ｐゴシック" pitchFamily="-65" charset="-128"/>
        </a:defRPr>
      </a:lvl5pPr>
      <a:lvl6pPr marL="457200" algn="ctr" rtl="0" eaLnBrk="1" fontAlgn="base" hangingPunct="1">
        <a:spcBef>
          <a:spcPct val="0"/>
        </a:spcBef>
        <a:spcAft>
          <a:spcPct val="0"/>
        </a:spcAft>
        <a:defRPr sz="2800">
          <a:solidFill>
            <a:srgbClr val="0000FF"/>
          </a:solidFill>
          <a:latin typeface="Arial" pitchFamily="-108" charset="0"/>
        </a:defRPr>
      </a:lvl6pPr>
      <a:lvl7pPr marL="914400" algn="ctr" rtl="0" eaLnBrk="1" fontAlgn="base" hangingPunct="1">
        <a:spcBef>
          <a:spcPct val="0"/>
        </a:spcBef>
        <a:spcAft>
          <a:spcPct val="0"/>
        </a:spcAft>
        <a:defRPr sz="2800">
          <a:solidFill>
            <a:srgbClr val="0000FF"/>
          </a:solidFill>
          <a:latin typeface="Arial" pitchFamily="-108" charset="0"/>
        </a:defRPr>
      </a:lvl7pPr>
      <a:lvl8pPr marL="1371600" algn="ctr" rtl="0" eaLnBrk="1" fontAlgn="base" hangingPunct="1">
        <a:spcBef>
          <a:spcPct val="0"/>
        </a:spcBef>
        <a:spcAft>
          <a:spcPct val="0"/>
        </a:spcAft>
        <a:defRPr sz="2800">
          <a:solidFill>
            <a:srgbClr val="0000FF"/>
          </a:solidFill>
          <a:latin typeface="Arial" pitchFamily="-108" charset="0"/>
        </a:defRPr>
      </a:lvl8pPr>
      <a:lvl9pPr marL="1828800" algn="ctr" rtl="0" eaLnBrk="1" fontAlgn="base" hangingPunct="1">
        <a:spcBef>
          <a:spcPct val="0"/>
        </a:spcBef>
        <a:spcAft>
          <a:spcPct val="0"/>
        </a:spcAft>
        <a:defRPr sz="2800">
          <a:solidFill>
            <a:srgbClr val="0000FF"/>
          </a:solidFill>
          <a:latin typeface="Arial" pitchFamily="-108" charset="0"/>
        </a:defRPr>
      </a:lvl9pPr>
    </p:titleStyle>
    <p:bodyStyle>
      <a:lvl1pPr marL="342900" indent="-342900" algn="l" rtl="0" eaLnBrk="1" fontAlgn="base" hangingPunct="1">
        <a:spcBef>
          <a:spcPct val="20000"/>
        </a:spcBef>
        <a:spcAft>
          <a:spcPct val="0"/>
        </a:spcAft>
        <a:buClr>
          <a:srgbClr val="3333FF"/>
        </a:buClr>
        <a:buSzPct val="75000"/>
        <a:buFont typeface="ZapfDingbats" charset="0"/>
        <a:buChar char="l"/>
        <a:defRPr sz="2400">
          <a:solidFill>
            <a:schemeClr val="tx1"/>
          </a:solidFill>
          <a:latin typeface="+mn-lt"/>
          <a:ea typeface="ＭＳ Ｐゴシック" pitchFamily="-65" charset="-128"/>
          <a:cs typeface="ＭＳ Ｐゴシック" pitchFamily="-65" charset="-128"/>
        </a:defRPr>
      </a:lvl1pPr>
      <a:lvl2pPr marL="742950" indent="-285750" algn="l" rtl="0" eaLnBrk="1" fontAlgn="base" hangingPunct="1">
        <a:spcBef>
          <a:spcPct val="20000"/>
        </a:spcBef>
        <a:spcAft>
          <a:spcPct val="0"/>
        </a:spcAft>
        <a:buClr>
          <a:schemeClr val="tx1"/>
        </a:buClr>
        <a:buSzPct val="100000"/>
        <a:buFont typeface="Times New Roman" charset="0"/>
        <a:buChar char="»"/>
        <a:defRPr sz="2000">
          <a:solidFill>
            <a:schemeClr val="tx1"/>
          </a:solidFill>
          <a:latin typeface="+mn-lt"/>
          <a:ea typeface="ＭＳ Ｐゴシック" pitchFamily="-108" charset="-128"/>
        </a:defRPr>
      </a:lvl2pPr>
      <a:lvl3pPr marL="1085850" indent="-228600" algn="l" rtl="0" eaLnBrk="1" fontAlgn="base" hangingPunct="1">
        <a:spcBef>
          <a:spcPct val="20000"/>
        </a:spcBef>
        <a:spcAft>
          <a:spcPct val="0"/>
        </a:spcAft>
        <a:buClr>
          <a:schemeClr val="tx1"/>
        </a:buClr>
        <a:buSzPct val="100000"/>
        <a:buFont typeface="Times New Roman" charset="0"/>
        <a:buChar char="–"/>
        <a:defRPr>
          <a:solidFill>
            <a:schemeClr val="tx1"/>
          </a:solidFill>
          <a:latin typeface="+mn-lt"/>
          <a:ea typeface="ＭＳ Ｐゴシック" pitchFamily="-108" charset="-128"/>
        </a:defRPr>
      </a:lvl3pPr>
      <a:lvl4pPr marL="1428750" indent="-228600" algn="l" rtl="0" eaLnBrk="1" fontAlgn="base" hangingPunct="1">
        <a:spcBef>
          <a:spcPct val="20000"/>
        </a:spcBef>
        <a:spcAft>
          <a:spcPct val="0"/>
        </a:spcAft>
        <a:buClr>
          <a:schemeClr val="tx1"/>
        </a:buClr>
        <a:buSzPct val="65000"/>
        <a:buFont typeface="ZapfDingbats" charset="0"/>
        <a:buChar char="l"/>
        <a:defRPr sz="1600">
          <a:solidFill>
            <a:schemeClr val="tx1"/>
          </a:solidFill>
          <a:latin typeface="+mn-lt"/>
          <a:ea typeface="ＭＳ Ｐゴシック" pitchFamily="-108" charset="-128"/>
        </a:defRPr>
      </a:lvl4pPr>
      <a:lvl5pPr marL="1771650" indent="-228600" algn="l" rtl="0" eaLnBrk="1" fontAlgn="base" hangingPunct="1">
        <a:spcBef>
          <a:spcPct val="20000"/>
        </a:spcBef>
        <a:spcAft>
          <a:spcPct val="0"/>
        </a:spcAft>
        <a:buClr>
          <a:schemeClr val="tx1"/>
        </a:buClr>
        <a:buSzPct val="100000"/>
        <a:buFont typeface="Times New Roman" charset="0"/>
        <a:buChar char="»"/>
        <a:defRPr sz="1400">
          <a:solidFill>
            <a:schemeClr val="tx1"/>
          </a:solidFill>
          <a:latin typeface="+mn-lt"/>
          <a:ea typeface="ＭＳ Ｐゴシック" pitchFamily="-108" charset="-128"/>
        </a:defRPr>
      </a:lvl5pPr>
      <a:lvl6pPr marL="2228850" indent="-228600" algn="l" rtl="0" eaLnBrk="1" fontAlgn="base" hangingPunct="1">
        <a:spcBef>
          <a:spcPct val="20000"/>
        </a:spcBef>
        <a:spcAft>
          <a:spcPct val="0"/>
        </a:spcAft>
        <a:buClr>
          <a:schemeClr val="tx1"/>
        </a:buClr>
        <a:buSzPct val="100000"/>
        <a:buFont typeface="Times New Roman" pitchFamily="-108" charset="0"/>
        <a:buChar char="»"/>
        <a:defRPr sz="1400">
          <a:solidFill>
            <a:schemeClr val="tx1"/>
          </a:solidFill>
          <a:latin typeface="+mn-lt"/>
          <a:ea typeface="ＭＳ Ｐゴシック" pitchFamily="-108" charset="-128"/>
        </a:defRPr>
      </a:lvl6pPr>
      <a:lvl7pPr marL="2686050" indent="-228600" algn="l" rtl="0" eaLnBrk="1" fontAlgn="base" hangingPunct="1">
        <a:spcBef>
          <a:spcPct val="20000"/>
        </a:spcBef>
        <a:spcAft>
          <a:spcPct val="0"/>
        </a:spcAft>
        <a:buClr>
          <a:schemeClr val="tx1"/>
        </a:buClr>
        <a:buSzPct val="100000"/>
        <a:buFont typeface="Times New Roman" pitchFamily="-108" charset="0"/>
        <a:buChar char="»"/>
        <a:defRPr sz="1400">
          <a:solidFill>
            <a:schemeClr val="tx1"/>
          </a:solidFill>
          <a:latin typeface="+mn-lt"/>
          <a:ea typeface="ＭＳ Ｐゴシック" pitchFamily="-108" charset="-128"/>
        </a:defRPr>
      </a:lvl7pPr>
      <a:lvl8pPr marL="3143250" indent="-228600" algn="l" rtl="0" eaLnBrk="1" fontAlgn="base" hangingPunct="1">
        <a:spcBef>
          <a:spcPct val="20000"/>
        </a:spcBef>
        <a:spcAft>
          <a:spcPct val="0"/>
        </a:spcAft>
        <a:buClr>
          <a:schemeClr val="tx1"/>
        </a:buClr>
        <a:buSzPct val="100000"/>
        <a:buFont typeface="Times New Roman" pitchFamily="-108" charset="0"/>
        <a:buChar char="»"/>
        <a:defRPr sz="1400">
          <a:solidFill>
            <a:schemeClr val="tx1"/>
          </a:solidFill>
          <a:latin typeface="+mn-lt"/>
          <a:ea typeface="ＭＳ Ｐゴシック" pitchFamily="-108" charset="-128"/>
        </a:defRPr>
      </a:lvl8pPr>
      <a:lvl9pPr marL="3600450" indent="-228600" algn="l" rtl="0" eaLnBrk="1" fontAlgn="base" hangingPunct="1">
        <a:spcBef>
          <a:spcPct val="20000"/>
        </a:spcBef>
        <a:spcAft>
          <a:spcPct val="0"/>
        </a:spcAft>
        <a:buClr>
          <a:schemeClr val="tx1"/>
        </a:buClr>
        <a:buSzPct val="100000"/>
        <a:buFont typeface="Times New Roman" pitchFamily="-108" charset="0"/>
        <a:buChar char="»"/>
        <a:defRPr sz="14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microsoft.com/office/2007/relationships/media" Target="../media/media2.wav"/><Relationship Id="rId4" Type="http://schemas.openxmlformats.org/officeDocument/2006/relationships/audio" Target="../media/media2.wav"/><Relationship Id="rId5" Type="http://schemas.microsoft.com/office/2007/relationships/media" Target="../media/media3.wav"/><Relationship Id="rId6" Type="http://schemas.openxmlformats.org/officeDocument/2006/relationships/audio" Target="../media/media3.wav"/><Relationship Id="rId7" Type="http://schemas.openxmlformats.org/officeDocument/2006/relationships/slideLayout" Target="../slideLayouts/slideLayout2.xml"/><Relationship Id="rId8" Type="http://schemas.openxmlformats.org/officeDocument/2006/relationships/image" Target="../media/image3.jpg"/><Relationship Id="rId9" Type="http://schemas.openxmlformats.org/officeDocument/2006/relationships/image" Target="../media/image4.png"/><Relationship Id="rId1" Type="http://schemas.microsoft.com/office/2007/relationships/media" Target="../media/media1.wav"/><Relationship Id="rId2" Type="http://schemas.openxmlformats.org/officeDocument/2006/relationships/audio" Target="../media/media1.wav"/></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3.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4.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5.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6.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1"/>
          <p:cNvSpPr>
            <a:spLocks noChangeArrowheads="1"/>
          </p:cNvSpPr>
          <p:nvPr/>
        </p:nvSpPr>
        <p:spPr bwMode="auto">
          <a:xfrm>
            <a:off x="914400" y="5410200"/>
            <a:ext cx="7543800" cy="11798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p>
            <a:pPr>
              <a:spcBef>
                <a:spcPts val="500"/>
              </a:spcBef>
              <a:spcAft>
                <a:spcPts val="500"/>
              </a:spcAft>
            </a:pPr>
            <a:r>
              <a:rPr lang="en-US" sz="1800" b="1" dirty="0" smtClean="0"/>
              <a:t>Amateur Satellite History and AMSAT Strategic Direction</a:t>
            </a:r>
          </a:p>
          <a:p>
            <a:pPr>
              <a:spcBef>
                <a:spcPts val="500"/>
              </a:spcBef>
              <a:spcAft>
                <a:spcPts val="500"/>
              </a:spcAft>
            </a:pPr>
            <a:r>
              <a:rPr lang="en-US" sz="1800" b="1" dirty="0" smtClean="0"/>
              <a:t>ARRL “Training Tracks” Satellite Workshop</a:t>
            </a:r>
          </a:p>
          <a:p>
            <a:pPr>
              <a:spcBef>
                <a:spcPts val="500"/>
              </a:spcBef>
              <a:spcAft>
                <a:spcPts val="500"/>
              </a:spcAft>
            </a:pPr>
            <a:r>
              <a:rPr lang="en-US" sz="1800" b="1" dirty="0" smtClean="0"/>
              <a:t>17 JUL 14</a:t>
            </a:r>
            <a:endParaRPr lang="en-US" sz="1800" b="1" dirty="0"/>
          </a:p>
        </p:txBody>
      </p:sp>
      <p:sp>
        <p:nvSpPr>
          <p:cNvPr id="15362" name="Rectangle 12"/>
          <p:cNvSpPr>
            <a:spLocks noGrp="1" noChangeArrowheads="1"/>
          </p:cNvSpPr>
          <p:nvPr>
            <p:ph type="title"/>
          </p:nvPr>
        </p:nvSpPr>
        <p:spPr/>
        <p:txBody>
          <a:bodyPr/>
          <a:lstStyle/>
          <a:p>
            <a:r>
              <a:rPr lang="en-US" sz="3200" i="1">
                <a:latin typeface="Arial Black" charset="0"/>
                <a:ea typeface="ＭＳ Ｐゴシック" charset="0"/>
                <a:cs typeface="ＭＳ Ｐゴシック" charset="0"/>
              </a:rPr>
              <a:t>The Radio Amateur Satellite Corporation</a:t>
            </a:r>
          </a:p>
        </p:txBody>
      </p:sp>
      <p:pic>
        <p:nvPicPr>
          <p:cNvPr id="15363" name="Picture 7" descr="logo-semi-official-hu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752600"/>
            <a:ext cx="30892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14"/>
          <p:cNvSpPr>
            <a:spLocks noChangeArrowheads="1"/>
          </p:cNvSpPr>
          <p:nvPr/>
        </p:nvSpPr>
        <p:spPr bwMode="auto">
          <a:xfrm>
            <a:off x="2590800" y="3200400"/>
            <a:ext cx="4343400" cy="462307"/>
          </a:xfrm>
          <a:prstGeom prst="rect">
            <a:avLst/>
          </a:prstGeom>
          <a:solidFill>
            <a:schemeClr val="bg1">
              <a:alpha val="6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marL="342900" indent="-342900">
              <a:spcBef>
                <a:spcPct val="20000"/>
              </a:spcBef>
              <a:buClr>
                <a:srgbClr val="3333FF"/>
              </a:buClr>
              <a:buSzPct val="75000"/>
              <a:buFont typeface="ZapfDingbats" charset="0"/>
              <a:buNone/>
            </a:pPr>
            <a:r>
              <a:rPr lang="en-US" sz="2400" dirty="0" smtClean="0"/>
              <a:t>Barry A. Baines, WD4ASW</a:t>
            </a:r>
            <a:endParaRPr lang="en-US" sz="2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315200" cy="990600"/>
          </a:xfrm>
        </p:spPr>
        <p:txBody>
          <a:bodyPr/>
          <a:lstStyle/>
          <a:p>
            <a:r>
              <a:rPr lang="en-US" dirty="0" smtClean="0"/>
              <a:t>OSCAR-IV</a:t>
            </a:r>
            <a:br>
              <a:rPr lang="en-US" dirty="0" smtClean="0"/>
            </a:br>
            <a:r>
              <a:rPr lang="en-US" dirty="0" smtClean="0"/>
              <a:t>Dealing with Unexpected Consequences</a:t>
            </a:r>
            <a:br>
              <a:rPr lang="en-US" dirty="0" smtClean="0"/>
            </a:br>
            <a:endParaRPr lang="en-US" dirty="0"/>
          </a:p>
        </p:txBody>
      </p:sp>
      <p:sp>
        <p:nvSpPr>
          <p:cNvPr id="3" name="Content Placeholder 2"/>
          <p:cNvSpPr>
            <a:spLocks noGrp="1"/>
          </p:cNvSpPr>
          <p:nvPr>
            <p:ph idx="1"/>
          </p:nvPr>
        </p:nvSpPr>
        <p:spPr>
          <a:xfrm>
            <a:off x="29697" y="1219200"/>
            <a:ext cx="8763000" cy="4114800"/>
          </a:xfrm>
        </p:spPr>
        <p:txBody>
          <a:bodyPr/>
          <a:lstStyle/>
          <a:p>
            <a:pPr marL="0" indent="0">
              <a:buNone/>
            </a:pPr>
            <a:endParaRPr lang="en-US" dirty="0" smtClean="0"/>
          </a:p>
          <a:p>
            <a:r>
              <a:rPr lang="en-US" dirty="0" smtClean="0"/>
              <a:t>Significant Challenges</a:t>
            </a:r>
          </a:p>
          <a:p>
            <a:pPr lvl="1"/>
            <a:r>
              <a:rPr lang="en-US" dirty="0" smtClean="0"/>
              <a:t>Tracking  (Limited resources to predict satellite position)</a:t>
            </a:r>
          </a:p>
          <a:p>
            <a:pPr lvl="1"/>
            <a:r>
              <a:rPr lang="en-US" dirty="0" smtClean="0"/>
              <a:t>Doppler Shift due to orbital impacts (rapid relative movement to the earth). Doppler was greater than transponder bandwidth</a:t>
            </a:r>
          </a:p>
          <a:p>
            <a:pPr lvl="1"/>
            <a:r>
              <a:rPr lang="en-US" dirty="0" smtClean="0"/>
              <a:t>Tumbling of spacecraft 	</a:t>
            </a:r>
          </a:p>
          <a:p>
            <a:r>
              <a:rPr lang="en-US" dirty="0" smtClean="0"/>
              <a:t>Short Lifespan</a:t>
            </a:r>
          </a:p>
          <a:p>
            <a:pPr lvl="1"/>
            <a:r>
              <a:rPr lang="en-US" dirty="0" smtClean="0"/>
              <a:t>85-day operation/de-orbited 12 APR 76</a:t>
            </a:r>
          </a:p>
          <a:p>
            <a:pPr lvl="1"/>
            <a:r>
              <a:rPr lang="en-US" dirty="0" smtClean="0"/>
              <a:t>Probable battery failure/solar cell failure due to radiation</a:t>
            </a:r>
          </a:p>
          <a:p>
            <a:r>
              <a:rPr lang="en-US" dirty="0" smtClean="0"/>
              <a:t>First Two-Way amateur satellite contact between US-USSR</a:t>
            </a:r>
          </a:p>
          <a:p>
            <a:pPr lvl="1"/>
            <a:endParaRPr lang="en-US" dirty="0"/>
          </a:p>
        </p:txBody>
      </p:sp>
    </p:spTree>
    <p:extLst>
      <p:ext uri="{BB962C8B-B14F-4D97-AF65-F5344CB8AC3E}">
        <p14:creationId xmlns:p14="http://schemas.microsoft.com/office/powerpoint/2010/main" val="3886856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OSCAR-5</a:t>
            </a:r>
            <a:endParaRPr lang="en-US" dirty="0"/>
          </a:p>
        </p:txBody>
      </p:sp>
      <p:sp>
        <p:nvSpPr>
          <p:cNvPr id="3" name="Content Placeholder 2"/>
          <p:cNvSpPr>
            <a:spLocks noGrp="1"/>
          </p:cNvSpPr>
          <p:nvPr>
            <p:ph idx="1"/>
          </p:nvPr>
        </p:nvSpPr>
        <p:spPr>
          <a:xfrm>
            <a:off x="228600" y="1905000"/>
            <a:ext cx="8610600" cy="4114800"/>
          </a:xfrm>
        </p:spPr>
        <p:txBody>
          <a:bodyPr/>
          <a:lstStyle/>
          <a:p>
            <a:r>
              <a:rPr lang="en-US" dirty="0" smtClean="0"/>
              <a:t>Australian satellite built by University of Melbourne students </a:t>
            </a:r>
          </a:p>
          <a:p>
            <a:pPr lvl="1"/>
            <a:r>
              <a:rPr lang="en-US" dirty="0" smtClean="0"/>
              <a:t>Started in late 1965</a:t>
            </a:r>
          </a:p>
          <a:p>
            <a:pPr lvl="1"/>
            <a:r>
              <a:rPr lang="en-US" dirty="0" smtClean="0"/>
              <a:t>Design finalized in March 1966 </a:t>
            </a:r>
          </a:p>
          <a:p>
            <a:pPr lvl="1"/>
            <a:r>
              <a:rPr lang="en-US" dirty="0" smtClean="0"/>
              <a:t>Evaluate suitability of a 10 Meter downlink</a:t>
            </a:r>
          </a:p>
          <a:p>
            <a:pPr lvl="1"/>
            <a:r>
              <a:rPr lang="en-US" dirty="0" smtClean="0"/>
              <a:t>Passive magnetic stabilization (reduce spin rate)</a:t>
            </a:r>
          </a:p>
          <a:p>
            <a:pPr lvl="1"/>
            <a:r>
              <a:rPr lang="en-US" dirty="0" smtClean="0"/>
              <a:t>Uplink command capability /command receiver &amp; decoder</a:t>
            </a:r>
          </a:p>
          <a:p>
            <a:pPr lvl="1"/>
            <a:r>
              <a:rPr lang="en-US" dirty="0" smtClean="0"/>
              <a:t>Telemetry beacons at 144.040 MHz (50 </a:t>
            </a:r>
            <a:r>
              <a:rPr lang="en-US" dirty="0" err="1" smtClean="0"/>
              <a:t>mW</a:t>
            </a:r>
            <a:r>
              <a:rPr lang="en-US" dirty="0" smtClean="0"/>
              <a:t>) + 29.450 MHz (250 </a:t>
            </a:r>
            <a:r>
              <a:rPr lang="en-US" dirty="0" err="1" smtClean="0"/>
              <a:t>mW</a:t>
            </a:r>
            <a:r>
              <a:rPr lang="en-US" dirty="0" smtClean="0"/>
              <a:t>) w/7-channel analog telemetry system</a:t>
            </a:r>
          </a:p>
          <a:p>
            <a:pPr lvl="1"/>
            <a:r>
              <a:rPr lang="en-US" dirty="0" smtClean="0"/>
              <a:t>Manganese-alkaline battery power supply</a:t>
            </a:r>
          </a:p>
          <a:p>
            <a:pPr lvl="1"/>
            <a:r>
              <a:rPr lang="en-US" dirty="0" smtClean="0"/>
              <a:t>No transponder/solar cells</a:t>
            </a:r>
          </a:p>
        </p:txBody>
      </p:sp>
    </p:spTree>
    <p:extLst>
      <p:ext uri="{BB962C8B-B14F-4D97-AF65-F5344CB8AC3E}">
        <p14:creationId xmlns:p14="http://schemas.microsoft.com/office/powerpoint/2010/main" val="2645062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OSCAR-5</a:t>
            </a:r>
            <a:endParaRPr lang="en-US" dirty="0"/>
          </a:p>
        </p:txBody>
      </p:sp>
      <p:sp>
        <p:nvSpPr>
          <p:cNvPr id="3" name="Content Placeholder 2"/>
          <p:cNvSpPr>
            <a:spLocks noGrp="1"/>
          </p:cNvSpPr>
          <p:nvPr>
            <p:ph idx="1"/>
          </p:nvPr>
        </p:nvSpPr>
        <p:spPr/>
        <p:txBody>
          <a:bodyPr/>
          <a:lstStyle/>
          <a:p>
            <a:r>
              <a:rPr lang="en-US" dirty="0" smtClean="0"/>
              <a:t>Despite administrative frustrations, satellite completed on 1 JUN 67 and delivered to Project OSCAR in California</a:t>
            </a:r>
          </a:p>
          <a:p>
            <a:r>
              <a:rPr lang="en-US" dirty="0" smtClean="0"/>
              <a:t>Launch opportunity scheduled for early 1968  </a:t>
            </a:r>
          </a:p>
          <a:p>
            <a:r>
              <a:rPr lang="en-US" dirty="0" smtClean="0"/>
              <a:t>Host mission was delayed and indefinitely postponed</a:t>
            </a:r>
          </a:p>
          <a:p>
            <a:r>
              <a:rPr lang="en-US" dirty="0" smtClean="0"/>
              <a:t>No other suitable launch could be identified</a:t>
            </a:r>
          </a:p>
          <a:p>
            <a:r>
              <a:rPr lang="en-US" dirty="0" smtClean="0"/>
              <a:t>The satellite sits in a garage in California</a:t>
            </a:r>
          </a:p>
          <a:p>
            <a:pPr marL="0" indent="0">
              <a:buNone/>
            </a:pPr>
            <a:endParaRPr lang="en-US" dirty="0" smtClean="0"/>
          </a:p>
          <a:p>
            <a:r>
              <a:rPr lang="en-US" dirty="0" smtClean="0"/>
              <a:t>Now What??</a:t>
            </a:r>
          </a:p>
        </p:txBody>
      </p:sp>
    </p:spTree>
    <p:extLst>
      <p:ext uri="{BB962C8B-B14F-4D97-AF65-F5344CB8AC3E}">
        <p14:creationId xmlns:p14="http://schemas.microsoft.com/office/powerpoint/2010/main" val="784639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Birth of AMSAT</a:t>
            </a:r>
            <a:endParaRPr lang="en-US" dirty="0"/>
          </a:p>
        </p:txBody>
      </p:sp>
      <p:sp>
        <p:nvSpPr>
          <p:cNvPr id="3" name="Content Placeholder 2"/>
          <p:cNvSpPr>
            <a:spLocks noGrp="1"/>
          </p:cNvSpPr>
          <p:nvPr>
            <p:ph idx="1"/>
          </p:nvPr>
        </p:nvSpPr>
        <p:spPr>
          <a:xfrm>
            <a:off x="0" y="1447800"/>
            <a:ext cx="9144000" cy="4114800"/>
          </a:xfrm>
        </p:spPr>
        <p:txBody>
          <a:bodyPr/>
          <a:lstStyle/>
          <a:p>
            <a:r>
              <a:rPr lang="en-US" dirty="0" smtClean="0"/>
              <a:t>Members of DC Area Ham Clubs affiliated with :</a:t>
            </a:r>
          </a:p>
          <a:p>
            <a:pPr lvl="1"/>
            <a:r>
              <a:rPr lang="en-US" dirty="0" smtClean="0"/>
              <a:t>Government Agencies</a:t>
            </a:r>
          </a:p>
          <a:p>
            <a:pPr lvl="1"/>
            <a:r>
              <a:rPr lang="en-US" dirty="0" smtClean="0"/>
              <a:t>Communications Companies</a:t>
            </a:r>
          </a:p>
          <a:p>
            <a:pPr lvl="1"/>
            <a:r>
              <a:rPr lang="en-US" dirty="0" smtClean="0"/>
              <a:t>Laboratories</a:t>
            </a:r>
          </a:p>
          <a:p>
            <a:pPr lvl="1"/>
            <a:r>
              <a:rPr lang="en-US" dirty="0" smtClean="0"/>
              <a:t>met in late 1968 in the home of George Jacobs, W3ASK</a:t>
            </a:r>
            <a:endParaRPr lang="en-US" dirty="0"/>
          </a:p>
          <a:p>
            <a:r>
              <a:rPr lang="en-US" dirty="0" smtClean="0"/>
              <a:t>Inspired by amateurs wishing to emulate Project OSCAR to Revitalize the Amateur Satellite Program</a:t>
            </a:r>
          </a:p>
          <a:p>
            <a:r>
              <a:rPr lang="en-US" dirty="0" smtClean="0"/>
              <a:t>Radio Amateur Satellite Corp. was charted on </a:t>
            </a:r>
            <a:r>
              <a:rPr lang="en-US" dirty="0"/>
              <a:t>3 MAR 69 in </a:t>
            </a:r>
            <a:r>
              <a:rPr lang="en-US" dirty="0" smtClean="0"/>
              <a:t>the District of Columbia as a 501-(c)-(3) scientific &amp; education organization</a:t>
            </a:r>
          </a:p>
          <a:p>
            <a:r>
              <a:rPr lang="en-US" dirty="0"/>
              <a:t>Connections with NASA provide an opportunity to find a launch following minor modifications to OSCAR-5</a:t>
            </a:r>
          </a:p>
          <a:p>
            <a:endParaRPr lang="en-US" dirty="0" smtClean="0"/>
          </a:p>
          <a:p>
            <a:endParaRPr lang="en-US" dirty="0" smtClean="0"/>
          </a:p>
        </p:txBody>
      </p:sp>
    </p:spTree>
    <p:extLst>
      <p:ext uri="{BB962C8B-B14F-4D97-AF65-F5344CB8AC3E}">
        <p14:creationId xmlns:p14="http://schemas.microsoft.com/office/powerpoint/2010/main" val="1687535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Australis</a:t>
            </a:r>
            <a:r>
              <a:rPr lang="en-US" dirty="0" smtClean="0"/>
              <a:t> OSCAR-5 Ready to Fly</a:t>
            </a:r>
            <a:endParaRPr lang="en-US" dirty="0"/>
          </a:p>
        </p:txBody>
      </p:sp>
      <p:pic>
        <p:nvPicPr>
          <p:cNvPr id="6" name="Content Placeholder 5"/>
          <p:cNvPicPr>
            <a:picLocks noGrp="1" noChangeAspect="1"/>
          </p:cNvPicPr>
          <p:nvPr>
            <p:ph idx="1"/>
          </p:nvPr>
        </p:nvPicPr>
        <p:blipFill rotWithShape="1">
          <a:blip r:embed="rId2"/>
          <a:srcRect l="-26" t="-68" b="-118"/>
          <a:stretch/>
        </p:blipFill>
        <p:spPr>
          <a:xfrm>
            <a:off x="683794" y="1636145"/>
            <a:ext cx="7317206" cy="4965400"/>
          </a:xfrm>
        </p:spPr>
      </p:pic>
    </p:spTree>
    <p:extLst>
      <p:ext uri="{BB962C8B-B14F-4D97-AF65-F5344CB8AC3E}">
        <p14:creationId xmlns:p14="http://schemas.microsoft.com/office/powerpoint/2010/main" val="369416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OSCAR-5</a:t>
            </a:r>
            <a:endParaRPr lang="en-US" dirty="0"/>
          </a:p>
        </p:txBody>
      </p:sp>
      <p:sp>
        <p:nvSpPr>
          <p:cNvPr id="3" name="Content Placeholder 2"/>
          <p:cNvSpPr>
            <a:spLocks noGrp="1"/>
          </p:cNvSpPr>
          <p:nvPr>
            <p:ph idx="1"/>
          </p:nvPr>
        </p:nvSpPr>
        <p:spPr>
          <a:xfrm>
            <a:off x="0" y="2057400"/>
            <a:ext cx="9144000" cy="4114800"/>
          </a:xfrm>
        </p:spPr>
        <p:txBody>
          <a:bodyPr/>
          <a:lstStyle/>
          <a:p>
            <a:r>
              <a:rPr lang="en-US" dirty="0" smtClean="0"/>
              <a:t>Launched on 23 JAN 70/1480 km Apogee</a:t>
            </a:r>
          </a:p>
          <a:p>
            <a:pPr lvl="1"/>
            <a:r>
              <a:rPr lang="en-US" dirty="0" smtClean="0"/>
              <a:t>Delta launch from Vandenberg AFB w/TIROS-M weather satellite</a:t>
            </a:r>
          </a:p>
          <a:p>
            <a:pPr marL="457200" lvl="1" indent="0">
              <a:buNone/>
            </a:pPr>
            <a:endParaRPr lang="en-US" dirty="0" smtClean="0"/>
          </a:p>
          <a:p>
            <a:r>
              <a:rPr lang="en-US" dirty="0" smtClean="0"/>
              <a:t>Outstanding results</a:t>
            </a:r>
          </a:p>
          <a:p>
            <a:pPr lvl="1"/>
            <a:r>
              <a:rPr lang="en-US" dirty="0" smtClean="0"/>
              <a:t>Spin rate reduced by a factor of 40 (4 rpm to .4 rpm)</a:t>
            </a:r>
          </a:p>
          <a:p>
            <a:pPr lvl="1"/>
            <a:r>
              <a:rPr lang="en-US" dirty="0" smtClean="0"/>
              <a:t>Command capability demonstrated (29 MHz beacon turned on/off on 28 JAN  70) </a:t>
            </a:r>
          </a:p>
          <a:p>
            <a:pPr lvl="1"/>
            <a:r>
              <a:rPr lang="en-US" dirty="0" smtClean="0"/>
              <a:t>Ground station telemetry collection successful</a:t>
            </a:r>
          </a:p>
          <a:p>
            <a:pPr lvl="1"/>
            <a:r>
              <a:rPr lang="en-US" dirty="0" smtClean="0"/>
              <a:t>With dying battery, 10 Meter beacon heard on day 46</a:t>
            </a:r>
            <a:endParaRPr lang="en-US" dirty="0"/>
          </a:p>
          <a:p>
            <a:endParaRPr lang="en-US" dirty="0"/>
          </a:p>
        </p:txBody>
      </p:sp>
    </p:spTree>
    <p:extLst>
      <p:ext uri="{BB962C8B-B14F-4D97-AF65-F5344CB8AC3E}">
        <p14:creationId xmlns:p14="http://schemas.microsoft.com/office/powerpoint/2010/main" val="1439565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Birth of the Amateur Satellite Service</a:t>
            </a:r>
            <a:endParaRPr lang="en-US" dirty="0"/>
          </a:p>
        </p:txBody>
      </p:sp>
      <p:sp>
        <p:nvSpPr>
          <p:cNvPr id="3" name="Content Placeholder 2"/>
          <p:cNvSpPr>
            <a:spLocks noGrp="1"/>
          </p:cNvSpPr>
          <p:nvPr>
            <p:ph idx="1"/>
          </p:nvPr>
        </p:nvSpPr>
        <p:spPr>
          <a:xfrm>
            <a:off x="228600" y="1600200"/>
            <a:ext cx="8763000" cy="4114800"/>
          </a:xfrm>
        </p:spPr>
        <p:txBody>
          <a:bodyPr/>
          <a:lstStyle/>
          <a:p>
            <a:r>
              <a:rPr lang="en-US" dirty="0" smtClean="0"/>
              <a:t>ITU Convenes WARC-71 in June 1971</a:t>
            </a:r>
          </a:p>
          <a:p>
            <a:pPr marL="0" indent="0">
              <a:buNone/>
            </a:pPr>
            <a:endParaRPr lang="en-US" dirty="0" smtClean="0"/>
          </a:p>
          <a:p>
            <a:r>
              <a:rPr lang="en-US" dirty="0" smtClean="0"/>
              <a:t>One Outcome is the birth of the Amateur Satellite Service</a:t>
            </a:r>
          </a:p>
          <a:p>
            <a:pPr lvl="1"/>
            <a:r>
              <a:rPr lang="en-US" dirty="0" smtClean="0"/>
              <a:t>Separate entity from the Amateur Service in the International Radio Regulations</a:t>
            </a:r>
          </a:p>
          <a:p>
            <a:pPr lvl="1"/>
            <a:r>
              <a:rPr lang="en-US" dirty="0" smtClean="0"/>
              <a:t>Formal Designation of bands for amateur satellites allowing future satellites to use more bands, including:</a:t>
            </a:r>
          </a:p>
          <a:p>
            <a:pPr lvl="2"/>
            <a:r>
              <a:rPr lang="en-US" dirty="0" smtClean="0"/>
              <a:t>21.1-21.45 MHZ</a:t>
            </a:r>
          </a:p>
          <a:p>
            <a:pPr lvl="2"/>
            <a:r>
              <a:rPr lang="en-US" dirty="0" smtClean="0"/>
              <a:t>28.0-29.7 MHz</a:t>
            </a:r>
          </a:p>
          <a:p>
            <a:pPr lvl="2"/>
            <a:r>
              <a:rPr lang="en-US" dirty="0" smtClean="0"/>
              <a:t>435-438 MHz</a:t>
            </a:r>
          </a:p>
          <a:p>
            <a:r>
              <a:rPr lang="en-US" dirty="0" smtClean="0"/>
              <a:t>In the US, an FCC license covers both the Amateur Service and Amateur Satellite Service</a:t>
            </a:r>
          </a:p>
        </p:txBody>
      </p:sp>
    </p:spTree>
    <p:extLst>
      <p:ext uri="{BB962C8B-B14F-4D97-AF65-F5344CB8AC3E}">
        <p14:creationId xmlns:p14="http://schemas.microsoft.com/office/powerpoint/2010/main" val="1580660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Generation: Phase II Satellites</a:t>
            </a:r>
            <a:endParaRPr lang="en-US" dirty="0"/>
          </a:p>
        </p:txBody>
      </p:sp>
      <p:sp>
        <p:nvSpPr>
          <p:cNvPr id="3" name="Content Placeholder 2"/>
          <p:cNvSpPr>
            <a:spLocks noGrp="1"/>
          </p:cNvSpPr>
          <p:nvPr>
            <p:ph idx="1"/>
          </p:nvPr>
        </p:nvSpPr>
        <p:spPr>
          <a:xfrm>
            <a:off x="0" y="1600200"/>
            <a:ext cx="8991600" cy="4114800"/>
          </a:xfrm>
        </p:spPr>
        <p:txBody>
          <a:bodyPr/>
          <a:lstStyle/>
          <a:p>
            <a:r>
              <a:rPr lang="en-US" dirty="0" smtClean="0"/>
              <a:t>Phase 1 Satellites </a:t>
            </a:r>
          </a:p>
          <a:p>
            <a:pPr lvl="1"/>
            <a:r>
              <a:rPr lang="en-US" dirty="0"/>
              <a:t>F</a:t>
            </a:r>
            <a:r>
              <a:rPr lang="en-US" dirty="0" smtClean="0"/>
              <a:t>eatured short duration missions designed to gather information on basic satellite system performance</a:t>
            </a:r>
          </a:p>
          <a:p>
            <a:pPr lvl="1"/>
            <a:r>
              <a:rPr lang="en-US" dirty="0" smtClean="0"/>
              <a:t>“Bleeding Technology” that attracted experimenters</a:t>
            </a:r>
          </a:p>
          <a:p>
            <a:r>
              <a:rPr lang="en-US" dirty="0" smtClean="0"/>
              <a:t>During the 1970s, a new class of satellites were flown</a:t>
            </a:r>
          </a:p>
          <a:p>
            <a:pPr lvl="1"/>
            <a:r>
              <a:rPr lang="en-US" dirty="0" smtClean="0"/>
              <a:t>Features included:</a:t>
            </a:r>
          </a:p>
          <a:p>
            <a:pPr lvl="2"/>
            <a:r>
              <a:rPr lang="en-US" dirty="0" smtClean="0"/>
              <a:t>Wideband Two-way Communications Transponder</a:t>
            </a:r>
          </a:p>
          <a:p>
            <a:pPr lvl="2"/>
            <a:r>
              <a:rPr lang="en-US" dirty="0" smtClean="0"/>
              <a:t>Relatively Long lifetimes</a:t>
            </a:r>
          </a:p>
          <a:p>
            <a:pPr lvl="2"/>
            <a:r>
              <a:rPr lang="en-US" dirty="0" smtClean="0"/>
              <a:t>Telemetry</a:t>
            </a:r>
          </a:p>
          <a:p>
            <a:pPr lvl="2"/>
            <a:r>
              <a:rPr lang="en-US" dirty="0" smtClean="0"/>
              <a:t>Ground Control of Spacecraft Functions with multinational Ground Station Command Stations</a:t>
            </a:r>
          </a:p>
          <a:p>
            <a:pPr lvl="2"/>
            <a:r>
              <a:rPr lang="en-US" dirty="0" smtClean="0"/>
              <a:t>Solar Panels</a:t>
            </a:r>
          </a:p>
          <a:p>
            <a:r>
              <a:rPr lang="en-US" dirty="0"/>
              <a:t>Attracted satellite </a:t>
            </a:r>
            <a:r>
              <a:rPr lang="en-US" dirty="0" smtClean="0"/>
              <a:t>operators</a:t>
            </a:r>
          </a:p>
          <a:p>
            <a:pPr lvl="1"/>
            <a:r>
              <a:rPr lang="en-US" dirty="0" smtClean="0"/>
              <a:t>By 1983, between 10,000 and 20,000 amateurs had worked Phase II</a:t>
            </a:r>
            <a:endParaRPr lang="en-US" dirty="0"/>
          </a:p>
        </p:txBody>
      </p:sp>
    </p:spTree>
    <p:extLst>
      <p:ext uri="{BB962C8B-B14F-4D97-AF65-F5344CB8AC3E}">
        <p14:creationId xmlns:p14="http://schemas.microsoft.com/office/powerpoint/2010/main" val="1586431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OSCAR-6 Design Philosophy</a:t>
            </a:r>
            <a:endParaRPr lang="en-US" dirty="0"/>
          </a:p>
        </p:txBody>
      </p:sp>
      <p:sp>
        <p:nvSpPr>
          <p:cNvPr id="3" name="Content Placeholder 2"/>
          <p:cNvSpPr>
            <a:spLocks noGrp="1"/>
          </p:cNvSpPr>
          <p:nvPr>
            <p:ph idx="1"/>
          </p:nvPr>
        </p:nvSpPr>
        <p:spPr>
          <a:xfrm>
            <a:off x="228600" y="1600200"/>
            <a:ext cx="8915400" cy="4114800"/>
          </a:xfrm>
        </p:spPr>
        <p:txBody>
          <a:bodyPr/>
          <a:lstStyle/>
          <a:p>
            <a:r>
              <a:rPr lang="en-US" dirty="0" smtClean="0"/>
              <a:t>Built to operate for at least one year</a:t>
            </a:r>
          </a:p>
          <a:p>
            <a:pPr lvl="1"/>
            <a:r>
              <a:rPr lang="en-US" dirty="0" smtClean="0"/>
              <a:t>Protect the investment in $$$ and sweat equity</a:t>
            </a:r>
          </a:p>
          <a:p>
            <a:r>
              <a:rPr lang="en-US" dirty="0" smtClean="0"/>
              <a:t>Long lifetime could only be assured if a spacecraft contained</a:t>
            </a:r>
          </a:p>
          <a:p>
            <a:pPr lvl="1"/>
            <a:r>
              <a:rPr lang="en-US" dirty="0" smtClean="0"/>
              <a:t>A sophisticated telemetry system that could monitor onboard systems </a:t>
            </a:r>
          </a:p>
          <a:p>
            <a:pPr lvl="1"/>
            <a:r>
              <a:rPr lang="en-US" dirty="0" smtClean="0"/>
              <a:t>Flexible command system to turn on/off specific subsystems as conditions warrant</a:t>
            </a:r>
          </a:p>
          <a:p>
            <a:pPr lvl="1"/>
            <a:r>
              <a:rPr lang="en-US" dirty="0" smtClean="0"/>
              <a:t>Redundant critical systems</a:t>
            </a:r>
          </a:p>
          <a:p>
            <a:pPr lvl="1"/>
            <a:r>
              <a:rPr lang="en-US" dirty="0" smtClean="0"/>
              <a:t>A design strategy that anticipates possible failure modes, such as isolating and replacing defective subsystems</a:t>
            </a:r>
          </a:p>
          <a:p>
            <a:r>
              <a:rPr lang="en-US" dirty="0" smtClean="0"/>
              <a:t>AO-6 was a quantum leap in amateur satellite design</a:t>
            </a:r>
          </a:p>
          <a:p>
            <a:pPr lvl="1"/>
            <a:r>
              <a:rPr lang="en-US" dirty="0" smtClean="0"/>
              <a:t>35 different commands to control/manage the satellite</a:t>
            </a:r>
          </a:p>
          <a:p>
            <a:pPr lvl="1"/>
            <a:r>
              <a:rPr lang="en-US" dirty="0" smtClean="0"/>
              <a:t>24 channels of telemetry with a special system to forward data to the ground using </a:t>
            </a:r>
            <a:r>
              <a:rPr lang="en-US" dirty="0" err="1" smtClean="0"/>
              <a:t>morse</a:t>
            </a:r>
            <a:r>
              <a:rPr lang="en-US" dirty="0" smtClean="0"/>
              <a:t> code using a digital number format</a:t>
            </a:r>
            <a:endParaRPr lang="en-US" dirty="0"/>
          </a:p>
        </p:txBody>
      </p:sp>
    </p:spTree>
    <p:extLst>
      <p:ext uri="{BB962C8B-B14F-4D97-AF65-F5344CB8AC3E}">
        <p14:creationId xmlns:p14="http://schemas.microsoft.com/office/powerpoint/2010/main" val="3687676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OSCAR-6</a:t>
            </a:r>
            <a:endParaRPr lang="en-US" dirty="0"/>
          </a:p>
        </p:txBody>
      </p:sp>
      <p:sp>
        <p:nvSpPr>
          <p:cNvPr id="3" name="Content Placeholder 2"/>
          <p:cNvSpPr>
            <a:spLocks noGrp="1"/>
          </p:cNvSpPr>
          <p:nvPr>
            <p:ph idx="1"/>
          </p:nvPr>
        </p:nvSpPr>
        <p:spPr>
          <a:xfrm>
            <a:off x="685800" y="1600200"/>
            <a:ext cx="8229600" cy="4114800"/>
          </a:xfrm>
        </p:spPr>
        <p:txBody>
          <a:bodyPr/>
          <a:lstStyle/>
          <a:p>
            <a:r>
              <a:rPr lang="en-US" dirty="0" smtClean="0"/>
              <a:t>First satellite to use 2M uplink/10 meter downlink (100 KHz bandwidth)—now called “Mode A”.</a:t>
            </a:r>
          </a:p>
          <a:p>
            <a:r>
              <a:rPr lang="en-US" dirty="0" smtClean="0"/>
              <a:t>435.1 MHz beacon and </a:t>
            </a:r>
            <a:r>
              <a:rPr lang="en-US" dirty="0" err="1" smtClean="0"/>
              <a:t>morse</a:t>
            </a:r>
            <a:r>
              <a:rPr lang="en-US" dirty="0" smtClean="0"/>
              <a:t> code telemetry system</a:t>
            </a:r>
          </a:p>
          <a:p>
            <a:r>
              <a:rPr lang="en-US" dirty="0" smtClean="0"/>
              <a:t>21 Channel Command Decoder to control systems</a:t>
            </a:r>
          </a:p>
          <a:p>
            <a:r>
              <a:rPr lang="en-US" dirty="0" smtClean="0"/>
              <a:t>Magnetic stabilization</a:t>
            </a:r>
          </a:p>
          <a:p>
            <a:r>
              <a:rPr lang="en-US" dirty="0" smtClean="0"/>
              <a:t>First Digital Store-and-Forward System (</a:t>
            </a:r>
            <a:r>
              <a:rPr lang="en-US" dirty="0" err="1" smtClean="0"/>
              <a:t>Codestore</a:t>
            </a:r>
            <a:r>
              <a:rPr lang="en-US" dirty="0" smtClean="0"/>
              <a:t>) w/discrete logic and memory capacity of 256 characters (Records CW characters)</a:t>
            </a:r>
          </a:p>
          <a:p>
            <a:endParaRPr lang="en-US" dirty="0"/>
          </a:p>
          <a:p>
            <a:pPr marL="0" indent="0">
              <a:buNone/>
            </a:pPr>
            <a:endParaRPr lang="en-US" dirty="0"/>
          </a:p>
        </p:txBody>
      </p:sp>
    </p:spTree>
    <p:extLst>
      <p:ext uri="{BB962C8B-B14F-4D97-AF65-F5344CB8AC3E}">
        <p14:creationId xmlns:p14="http://schemas.microsoft.com/office/powerpoint/2010/main" val="3155268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1219200" y="228600"/>
            <a:ext cx="6629400" cy="990600"/>
          </a:xfrm>
        </p:spPr>
        <p:txBody>
          <a:bodyPr/>
          <a:lstStyle/>
          <a:p>
            <a:r>
              <a:rPr lang="en-US" dirty="0" smtClean="0">
                <a:latin typeface="Arial" charset="0"/>
                <a:ea typeface="ＭＳ Ｐゴシック" charset="0"/>
                <a:cs typeface="ＭＳ Ｐゴシック" charset="0"/>
              </a:rPr>
              <a:t>Presentation Overview</a:t>
            </a:r>
            <a:endParaRPr lang="en-US" dirty="0">
              <a:latin typeface="Arial" charset="0"/>
              <a:ea typeface="ＭＳ Ｐゴシック" charset="0"/>
              <a:cs typeface="ＭＳ Ｐゴシック" charset="0"/>
            </a:endParaRPr>
          </a:p>
        </p:txBody>
      </p:sp>
      <p:sp>
        <p:nvSpPr>
          <p:cNvPr id="27650" name="Content Placeholder 2"/>
          <p:cNvSpPr>
            <a:spLocks noGrp="1"/>
          </p:cNvSpPr>
          <p:nvPr>
            <p:ph idx="1"/>
          </p:nvPr>
        </p:nvSpPr>
        <p:spPr>
          <a:xfrm>
            <a:off x="-20585" y="1524000"/>
            <a:ext cx="9144000" cy="4343400"/>
          </a:xfrm>
        </p:spPr>
        <p:txBody>
          <a:bodyPr/>
          <a:lstStyle/>
          <a:p>
            <a:pPr>
              <a:defRPr/>
            </a:pPr>
            <a:r>
              <a:rPr lang="en-US" dirty="0" smtClean="0">
                <a:latin typeface="Arial" charset="0"/>
                <a:ea typeface="ＭＳ Ｐゴシック" charset="0"/>
                <a:cs typeface="ＭＳ Ｐゴシック" charset="0"/>
              </a:rPr>
              <a:t>The Story of OSCAR-1and the </a:t>
            </a:r>
            <a:r>
              <a:rPr lang="en-US" dirty="0">
                <a:latin typeface="Arial" charset="0"/>
                <a:ea typeface="ＭＳ Ｐゴシック" charset="0"/>
                <a:cs typeface="ＭＳ Ｐゴシック" charset="0"/>
              </a:rPr>
              <a:t>E</a:t>
            </a:r>
            <a:r>
              <a:rPr lang="en-US" dirty="0" smtClean="0">
                <a:latin typeface="Arial" charset="0"/>
                <a:ea typeface="ＭＳ Ｐゴシック" charset="0"/>
                <a:cs typeface="ＭＳ Ｐゴシック" charset="0"/>
              </a:rPr>
              <a:t>arly Satellites</a:t>
            </a:r>
          </a:p>
          <a:p>
            <a:pPr lvl="1">
              <a:defRPr/>
            </a:pPr>
            <a:r>
              <a:rPr lang="en-US" dirty="0" smtClean="0">
                <a:latin typeface="Arial" charset="0"/>
                <a:ea typeface="ＭＳ Ｐゴシック" charset="0"/>
                <a:cs typeface="ＭＳ Ｐゴシック" charset="0"/>
              </a:rPr>
              <a:t>How Amateur Radio got into Space</a:t>
            </a:r>
          </a:p>
          <a:p>
            <a:pPr>
              <a:defRPr/>
            </a:pPr>
            <a:r>
              <a:rPr lang="en-US" dirty="0" smtClean="0">
                <a:latin typeface="Arial" charset="0"/>
                <a:ea typeface="ＭＳ Ｐゴシック" charset="0"/>
                <a:cs typeface="ＭＳ Ｐゴシック" charset="0"/>
              </a:rPr>
              <a:t>How AMSAT Got Started</a:t>
            </a:r>
          </a:p>
          <a:p>
            <a:pPr lvl="1">
              <a:defRPr/>
            </a:pPr>
            <a:r>
              <a:rPr lang="en-US" dirty="0" smtClean="0">
                <a:latin typeface="Arial" charset="0"/>
                <a:ea typeface="ＭＳ Ｐゴシック" charset="0"/>
                <a:cs typeface="ＭＳ Ｐゴシック" charset="0"/>
              </a:rPr>
              <a:t>Looking Back on 45 Years of “Keeping Amateur Radio in Space”</a:t>
            </a:r>
          </a:p>
          <a:p>
            <a:pPr>
              <a:defRPr/>
            </a:pPr>
            <a:r>
              <a:rPr lang="en-US" dirty="0" smtClean="0">
                <a:latin typeface="Arial" charset="0"/>
                <a:ea typeface="ＭＳ Ｐゴシック" charset="0"/>
                <a:cs typeface="ＭＳ Ｐゴシック" charset="0"/>
              </a:rPr>
              <a:t>A Review of Amateur Satellite Development</a:t>
            </a:r>
          </a:p>
          <a:p>
            <a:pPr lvl="1">
              <a:defRPr/>
            </a:pPr>
            <a:r>
              <a:rPr lang="en-US" dirty="0" smtClean="0">
                <a:latin typeface="Arial" charset="0"/>
                <a:ea typeface="ＭＳ Ｐゴシック" charset="0"/>
                <a:cs typeface="ＭＳ Ｐゴシック" charset="0"/>
              </a:rPr>
              <a:t>The evolution of satellite programs/capabilities</a:t>
            </a:r>
          </a:p>
          <a:p>
            <a:pPr>
              <a:defRPr/>
            </a:pPr>
            <a:r>
              <a:rPr lang="en-US" dirty="0" smtClean="0">
                <a:latin typeface="Arial" charset="0"/>
                <a:ea typeface="ＭＳ Ｐゴシック" charset="0"/>
                <a:cs typeface="ＭＳ Ｐゴシック" charset="0"/>
              </a:rPr>
              <a:t>Historical “Firsts” Pioneered by Amateur Satellites</a:t>
            </a:r>
          </a:p>
          <a:p>
            <a:pPr lvl="1">
              <a:defRPr/>
            </a:pPr>
            <a:r>
              <a:rPr lang="en-US" dirty="0" smtClean="0">
                <a:latin typeface="Arial" charset="0"/>
                <a:ea typeface="ＭＳ Ｐゴシック" charset="0"/>
                <a:cs typeface="ＭＳ Ｐゴシック" charset="0"/>
              </a:rPr>
              <a:t>Impacts on Industry </a:t>
            </a:r>
          </a:p>
          <a:p>
            <a:pPr>
              <a:defRPr/>
            </a:pPr>
            <a:r>
              <a:rPr lang="en-US" dirty="0" smtClean="0">
                <a:latin typeface="Arial" charset="0"/>
                <a:ea typeface="ＭＳ Ｐゴシック" charset="0"/>
                <a:cs typeface="ＭＳ Ｐゴシック" charset="0"/>
              </a:rPr>
              <a:t>Evolving Satellite Technology</a:t>
            </a:r>
          </a:p>
          <a:p>
            <a:pPr>
              <a:defRPr/>
            </a:pPr>
            <a:r>
              <a:rPr lang="en-US" dirty="0" smtClean="0">
                <a:latin typeface="Arial" charset="0"/>
                <a:ea typeface="ＭＳ Ｐゴシック" charset="0"/>
                <a:cs typeface="ＭＳ Ｐゴシック" charset="0"/>
              </a:rPr>
              <a:t>International Cooperation/Developments </a:t>
            </a:r>
          </a:p>
          <a:p>
            <a:pPr>
              <a:defRPr/>
            </a:pPr>
            <a:r>
              <a:rPr lang="en-US" dirty="0" smtClean="0">
                <a:latin typeface="Arial" charset="0"/>
                <a:ea typeface="ＭＳ Ｐゴシック" charset="0"/>
                <a:cs typeface="ＭＳ Ｐゴシック" charset="0"/>
              </a:rPr>
              <a:t>Evolution of AMSAT in the 21</a:t>
            </a:r>
            <a:r>
              <a:rPr lang="en-US" baseline="30000" dirty="0" smtClean="0">
                <a:latin typeface="Arial" charset="0"/>
                <a:ea typeface="ＭＳ Ｐゴシック" charset="0"/>
                <a:cs typeface="ＭＳ Ｐゴシック" charset="0"/>
              </a:rPr>
              <a:t>st</a:t>
            </a:r>
            <a:r>
              <a:rPr lang="en-US" dirty="0" smtClean="0">
                <a:latin typeface="Arial" charset="0"/>
                <a:ea typeface="ＭＳ Ｐゴシック" charset="0"/>
                <a:cs typeface="ＭＳ Ｐゴシック" charset="0"/>
              </a:rPr>
              <a:t> Century</a:t>
            </a:r>
          </a:p>
          <a:p>
            <a:pPr>
              <a:defRPr/>
            </a:pPr>
            <a:endParaRPr lang="en-US" dirty="0" smtClean="0">
              <a:latin typeface="Arial" charset="0"/>
              <a:ea typeface="ＭＳ Ｐゴシック" charset="0"/>
              <a:cs typeface="ＭＳ Ｐゴシック" charset="0"/>
            </a:endParaRPr>
          </a:p>
        </p:txBody>
      </p:sp>
    </p:spTree>
    <p:extLst>
      <p:ext uri="{BB962C8B-B14F-4D97-AF65-F5344CB8AC3E}">
        <p14:creationId xmlns:p14="http://schemas.microsoft.com/office/powerpoint/2010/main" val="164019535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OSCAR-6</a:t>
            </a:r>
            <a:endParaRPr lang="en-US" dirty="0"/>
          </a:p>
        </p:txBody>
      </p:sp>
      <p:sp>
        <p:nvSpPr>
          <p:cNvPr id="3" name="Content Placeholder 2"/>
          <p:cNvSpPr>
            <a:spLocks noGrp="1"/>
          </p:cNvSpPr>
          <p:nvPr>
            <p:ph idx="1"/>
          </p:nvPr>
        </p:nvSpPr>
        <p:spPr>
          <a:xfrm>
            <a:off x="685800" y="1600200"/>
            <a:ext cx="8229600" cy="4114800"/>
          </a:xfrm>
        </p:spPr>
        <p:txBody>
          <a:bodyPr/>
          <a:lstStyle/>
          <a:p>
            <a:pPr marL="0" indent="0">
              <a:buNone/>
            </a:pPr>
            <a:endParaRPr lang="en-US" dirty="0"/>
          </a:p>
          <a:p>
            <a:r>
              <a:rPr lang="en-US" dirty="0" smtClean="0"/>
              <a:t>Prototype Transponder flown on a private aircraft to evaluate performance with real signals</a:t>
            </a:r>
          </a:p>
          <a:p>
            <a:pPr lvl="1"/>
            <a:r>
              <a:rPr lang="en-US" dirty="0" smtClean="0"/>
              <a:t>“Contest” generated 66 logs</a:t>
            </a:r>
          </a:p>
          <a:p>
            <a:pPr marL="457200" lvl="1" indent="0">
              <a:buNone/>
            </a:pPr>
            <a:endParaRPr lang="en-US" dirty="0" smtClean="0"/>
          </a:p>
          <a:p>
            <a:r>
              <a:rPr lang="en-US" dirty="0" smtClean="0"/>
              <a:t>Thermal test of the flight transponder done in the kitchen oven of W4PUJ  (“Burned the Cake”)</a:t>
            </a:r>
          </a:p>
          <a:p>
            <a:pPr marL="0" indent="0">
              <a:buNone/>
            </a:pPr>
            <a:endParaRPr lang="en-US" dirty="0" smtClean="0"/>
          </a:p>
          <a:p>
            <a:r>
              <a:rPr lang="en-US" dirty="0" smtClean="0"/>
              <a:t>Launched on 15 OCT 72 with a weather satellite</a:t>
            </a:r>
          </a:p>
          <a:p>
            <a:pPr lvl="1"/>
            <a:r>
              <a:rPr lang="en-US" dirty="0" smtClean="0"/>
              <a:t>900 Mile Apogee </a:t>
            </a:r>
            <a:endParaRPr lang="en-US" dirty="0"/>
          </a:p>
          <a:p>
            <a:pPr marL="0" indent="0">
              <a:buNone/>
            </a:pPr>
            <a:endParaRPr lang="en-US" dirty="0"/>
          </a:p>
        </p:txBody>
      </p:sp>
    </p:spTree>
    <p:extLst>
      <p:ext uri="{BB962C8B-B14F-4D97-AF65-F5344CB8AC3E}">
        <p14:creationId xmlns:p14="http://schemas.microsoft.com/office/powerpoint/2010/main" val="1578095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7848600" cy="990600"/>
          </a:xfrm>
        </p:spPr>
        <p:txBody>
          <a:bodyPr/>
          <a:lstStyle/>
          <a:p>
            <a:r>
              <a:rPr lang="en-US" dirty="0" smtClean="0"/>
              <a:t>OSCAR-6 Mounted on the Delta Launch Vehicle</a:t>
            </a:r>
            <a:endParaRPr lang="en-US" dirty="0"/>
          </a:p>
        </p:txBody>
      </p:sp>
      <p:pic>
        <p:nvPicPr>
          <p:cNvPr id="6" name="Content Placeholder 5"/>
          <p:cNvPicPr>
            <a:picLocks noGrp="1" noChangeAspect="1"/>
          </p:cNvPicPr>
          <p:nvPr>
            <p:ph idx="1"/>
          </p:nvPr>
        </p:nvPicPr>
        <p:blipFill rotWithShape="1">
          <a:blip r:embed="rId2"/>
          <a:srcRect l="-26" t="24" r="199" b="-291"/>
          <a:stretch/>
        </p:blipFill>
        <p:spPr>
          <a:xfrm>
            <a:off x="683794" y="1575111"/>
            <a:ext cx="7393406" cy="5040389"/>
          </a:xfrm>
        </p:spPr>
      </p:pic>
    </p:spTree>
    <p:extLst>
      <p:ext uri="{BB962C8B-B14F-4D97-AF65-F5344CB8AC3E}">
        <p14:creationId xmlns:p14="http://schemas.microsoft.com/office/powerpoint/2010/main" val="2820648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OSCAR-6 “Works”</a:t>
            </a:r>
            <a:endParaRPr lang="en-US" dirty="0"/>
          </a:p>
        </p:txBody>
      </p:sp>
      <p:sp>
        <p:nvSpPr>
          <p:cNvPr id="3" name="Content Placeholder 2"/>
          <p:cNvSpPr>
            <a:spLocks noGrp="1"/>
          </p:cNvSpPr>
          <p:nvPr>
            <p:ph idx="1"/>
          </p:nvPr>
        </p:nvSpPr>
        <p:spPr>
          <a:xfrm>
            <a:off x="685800" y="1676400"/>
            <a:ext cx="7772400" cy="4114800"/>
          </a:xfrm>
        </p:spPr>
        <p:txBody>
          <a:bodyPr/>
          <a:lstStyle/>
          <a:p>
            <a:r>
              <a:rPr lang="en-US" dirty="0" smtClean="0"/>
              <a:t>Static in the satellite affected the command system which read the noise as a command to shutdown</a:t>
            </a:r>
          </a:p>
          <a:p>
            <a:pPr lvl="1"/>
            <a:r>
              <a:rPr lang="en-US" dirty="0" smtClean="0"/>
              <a:t>Command stations around the world send continuous stream of ON commands to keep AO-6 turned on</a:t>
            </a:r>
          </a:p>
          <a:p>
            <a:pPr lvl="2"/>
            <a:r>
              <a:rPr lang="en-US" dirty="0" smtClean="0"/>
              <a:t>First audio tape loop audio and then digital logic </a:t>
            </a:r>
          </a:p>
          <a:p>
            <a:pPr lvl="1"/>
            <a:r>
              <a:rPr lang="en-US" dirty="0" smtClean="0"/>
              <a:t>Automated processes developed to send commands</a:t>
            </a:r>
          </a:p>
          <a:p>
            <a:pPr lvl="1"/>
            <a:r>
              <a:rPr lang="en-US" dirty="0" smtClean="0"/>
              <a:t>Over 80,000 commands sent per day in August 1973!</a:t>
            </a:r>
          </a:p>
          <a:p>
            <a:pPr marL="457200" lvl="1" indent="0">
              <a:buNone/>
            </a:pPr>
            <a:endParaRPr lang="en-US" dirty="0" smtClean="0"/>
          </a:p>
          <a:p>
            <a:r>
              <a:rPr lang="en-US" dirty="0" smtClean="0"/>
              <a:t>Solar-Charged batteries allowed the satellite to remain operational for 4.5 years</a:t>
            </a:r>
          </a:p>
          <a:p>
            <a:pPr marL="0" indent="0">
              <a:buNone/>
            </a:pPr>
            <a:endParaRPr lang="en-US" dirty="0" smtClean="0"/>
          </a:p>
          <a:p>
            <a:r>
              <a:rPr lang="en-US" dirty="0" smtClean="0"/>
              <a:t>435 MHz beacon failed after three months/29 MHz provides the backup (“soft failure”)</a:t>
            </a:r>
            <a:endParaRPr lang="en-US" dirty="0"/>
          </a:p>
        </p:txBody>
      </p:sp>
    </p:spTree>
    <p:extLst>
      <p:ext uri="{BB962C8B-B14F-4D97-AF65-F5344CB8AC3E}">
        <p14:creationId xmlns:p14="http://schemas.microsoft.com/office/powerpoint/2010/main" val="3058977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OSCAR-6 Milestones</a:t>
            </a:r>
            <a:endParaRPr lang="en-US" dirty="0"/>
          </a:p>
        </p:txBody>
      </p:sp>
      <p:sp>
        <p:nvSpPr>
          <p:cNvPr id="3" name="Content Placeholder 2"/>
          <p:cNvSpPr>
            <a:spLocks noGrp="1"/>
          </p:cNvSpPr>
          <p:nvPr>
            <p:ph idx="1"/>
          </p:nvPr>
        </p:nvSpPr>
        <p:spPr>
          <a:xfrm>
            <a:off x="609600" y="1676400"/>
            <a:ext cx="7772400" cy="4114800"/>
          </a:xfrm>
        </p:spPr>
        <p:txBody>
          <a:bodyPr/>
          <a:lstStyle/>
          <a:p>
            <a:r>
              <a:rPr lang="en-US" dirty="0" smtClean="0"/>
              <a:t>First “International” Satellite</a:t>
            </a:r>
          </a:p>
          <a:p>
            <a:pPr lvl="1"/>
            <a:r>
              <a:rPr lang="en-US" dirty="0" smtClean="0"/>
              <a:t>Subsystems built by US, Australia, West Germany</a:t>
            </a:r>
          </a:p>
          <a:p>
            <a:pPr lvl="1"/>
            <a:r>
              <a:rPr lang="en-US" dirty="0" smtClean="0"/>
              <a:t>Ground stations in Australia, Canada, Hungary, Morocco, New Zealand, West Germany, UK, US</a:t>
            </a:r>
          </a:p>
          <a:p>
            <a:pPr lvl="1"/>
            <a:r>
              <a:rPr lang="en-US" dirty="0" smtClean="0"/>
              <a:t>Used by amateurs in over 100 countries</a:t>
            </a:r>
          </a:p>
          <a:p>
            <a:pPr marL="457200" lvl="1" indent="0">
              <a:buNone/>
            </a:pPr>
            <a:endParaRPr lang="en-US" dirty="0" smtClean="0"/>
          </a:p>
          <a:p>
            <a:r>
              <a:rPr lang="en-US" dirty="0" smtClean="0"/>
              <a:t>Educational Outreach</a:t>
            </a:r>
          </a:p>
          <a:p>
            <a:pPr lvl="1"/>
            <a:r>
              <a:rPr lang="en-US" dirty="0" smtClean="0"/>
              <a:t>AMSAT and ARRL Collaboration </a:t>
            </a:r>
          </a:p>
          <a:p>
            <a:pPr lvl="1"/>
            <a:r>
              <a:rPr lang="en-US" u="sng" dirty="0" smtClean="0"/>
              <a:t>Space Science Involvement Manual</a:t>
            </a:r>
            <a:r>
              <a:rPr lang="en-US" dirty="0" smtClean="0"/>
              <a:t> released in 1974</a:t>
            </a:r>
          </a:p>
          <a:p>
            <a:pPr lvl="1"/>
            <a:r>
              <a:rPr lang="en-US" u="sng" dirty="0" smtClean="0"/>
              <a:t>Using Satellites in the Classroom: A Guide for Science Educators</a:t>
            </a:r>
            <a:r>
              <a:rPr lang="en-US" dirty="0" smtClean="0"/>
              <a:t> released in 1978</a:t>
            </a:r>
            <a:endParaRPr lang="en-US" u="sng" dirty="0"/>
          </a:p>
        </p:txBody>
      </p:sp>
    </p:spTree>
    <p:extLst>
      <p:ext uri="{BB962C8B-B14F-4D97-AF65-F5344CB8AC3E}">
        <p14:creationId xmlns:p14="http://schemas.microsoft.com/office/powerpoint/2010/main" val="3152887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OSCAR-7</a:t>
            </a:r>
            <a:br>
              <a:rPr lang="en-US" dirty="0" smtClean="0"/>
            </a:br>
            <a:endParaRPr lang="en-US" dirty="0"/>
          </a:p>
        </p:txBody>
      </p:sp>
      <p:pic>
        <p:nvPicPr>
          <p:cNvPr id="4" name="Picture 2" descr="D:\Amateur Radio Satellites\007 AMSAT OSCAR 7\Oscar 7 0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0294" b="1029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541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OSCAR-7</a:t>
            </a:r>
            <a:endParaRPr lang="en-US" dirty="0"/>
          </a:p>
        </p:txBody>
      </p:sp>
      <p:sp>
        <p:nvSpPr>
          <p:cNvPr id="3" name="Content Placeholder 2"/>
          <p:cNvSpPr>
            <a:spLocks noGrp="1"/>
          </p:cNvSpPr>
          <p:nvPr>
            <p:ph idx="1"/>
          </p:nvPr>
        </p:nvSpPr>
        <p:spPr>
          <a:xfrm>
            <a:off x="304800" y="1905000"/>
            <a:ext cx="8610600" cy="4114800"/>
          </a:xfrm>
        </p:spPr>
        <p:txBody>
          <a:bodyPr/>
          <a:lstStyle/>
          <a:p>
            <a:r>
              <a:rPr lang="en-US" dirty="0" smtClean="0"/>
              <a:t>Launched on 17 NOV 74 </a:t>
            </a:r>
          </a:p>
          <a:p>
            <a:pPr lvl="1"/>
            <a:r>
              <a:rPr lang="en-US" dirty="0" smtClean="0"/>
              <a:t>Built in Jan King’s basement </a:t>
            </a:r>
            <a:endParaRPr lang="en-US" dirty="0"/>
          </a:p>
          <a:p>
            <a:pPr lvl="1"/>
            <a:r>
              <a:rPr lang="en-US" dirty="0" smtClean="0"/>
              <a:t>1,460 KM Apogee</a:t>
            </a:r>
          </a:p>
          <a:p>
            <a:pPr lvl="1"/>
            <a:r>
              <a:rPr lang="en-US" dirty="0" smtClean="0"/>
              <a:t>8.0 W output (vs. 1.5 W for AO-6)</a:t>
            </a:r>
          </a:p>
          <a:p>
            <a:pPr lvl="1"/>
            <a:r>
              <a:rPr lang="en-US" dirty="0" smtClean="0"/>
              <a:t>Mode A (2M/10M)-built in the US</a:t>
            </a:r>
          </a:p>
          <a:p>
            <a:pPr lvl="1"/>
            <a:r>
              <a:rPr lang="en-US" dirty="0" smtClean="0"/>
              <a:t>Mode J (2M/432 MHz)-built in W. Germany (DJ4ZC) with a HELAPS amplifier (High Efficiency Linear Amplification through Parametric Synthesis)</a:t>
            </a:r>
          </a:p>
          <a:p>
            <a:pPr lvl="1"/>
            <a:r>
              <a:rPr lang="en-US" dirty="0" smtClean="0"/>
              <a:t>Beacons on 10M, 2 Meters, 70 CM, and S-Band (2304.1 MHz)</a:t>
            </a:r>
          </a:p>
          <a:p>
            <a:pPr lvl="2"/>
            <a:r>
              <a:rPr lang="en-US" dirty="0" smtClean="0"/>
              <a:t>S-Band never used due to lack of FCC permission to operate it</a:t>
            </a:r>
          </a:p>
          <a:p>
            <a:pPr lvl="1"/>
            <a:r>
              <a:rPr lang="en-US" dirty="0" smtClean="0"/>
              <a:t>Operating Life of “6.5 years” (1981)/returned to life in 2002</a:t>
            </a:r>
            <a:endParaRPr lang="en-US" dirty="0"/>
          </a:p>
        </p:txBody>
      </p:sp>
    </p:spTree>
    <p:extLst>
      <p:ext uri="{BB962C8B-B14F-4D97-AF65-F5344CB8AC3E}">
        <p14:creationId xmlns:p14="http://schemas.microsoft.com/office/powerpoint/2010/main" val="194400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AO-7 Accomplishments</a:t>
            </a:r>
            <a:endParaRPr lang="en-US" dirty="0"/>
          </a:p>
        </p:txBody>
      </p:sp>
      <p:sp>
        <p:nvSpPr>
          <p:cNvPr id="3" name="Content Placeholder 2"/>
          <p:cNvSpPr>
            <a:spLocks noGrp="1"/>
          </p:cNvSpPr>
          <p:nvPr>
            <p:ph idx="1"/>
          </p:nvPr>
        </p:nvSpPr>
        <p:spPr>
          <a:xfrm>
            <a:off x="304800" y="1676400"/>
            <a:ext cx="8610600" cy="4114800"/>
          </a:xfrm>
        </p:spPr>
        <p:txBody>
          <a:bodyPr/>
          <a:lstStyle/>
          <a:p>
            <a:r>
              <a:rPr lang="en-US" dirty="0" smtClean="0"/>
              <a:t>First Satellite-to-Satellite Communication Path</a:t>
            </a:r>
          </a:p>
          <a:p>
            <a:pPr lvl="1"/>
            <a:r>
              <a:rPr lang="en-US" dirty="0" smtClean="0"/>
              <a:t>AO-6 and AO-7 in operation at the same time</a:t>
            </a:r>
          </a:p>
          <a:p>
            <a:pPr lvl="1"/>
            <a:r>
              <a:rPr lang="en-US" dirty="0" smtClean="0"/>
              <a:t>Line-of-sight link-up using the 2M </a:t>
            </a:r>
            <a:r>
              <a:rPr lang="en-US" dirty="0"/>
              <a:t>o</a:t>
            </a:r>
            <a:r>
              <a:rPr lang="en-US" dirty="0" smtClean="0"/>
              <a:t>utput signals from AO-7 to the input of AO-6 and retransmitted on 10 Meters (Mode A)</a:t>
            </a:r>
          </a:p>
          <a:p>
            <a:pPr lvl="1"/>
            <a:r>
              <a:rPr lang="en-US" dirty="0" smtClean="0"/>
              <a:t>Linking later adapted by non-amateur spacecraft, including NASA’s Tracking and Data Relay Satellites (TDRS)</a:t>
            </a:r>
          </a:p>
          <a:p>
            <a:r>
              <a:rPr lang="en-US" dirty="0" smtClean="0"/>
              <a:t>Location Experimentation </a:t>
            </a:r>
          </a:p>
          <a:p>
            <a:pPr lvl="1"/>
            <a:r>
              <a:rPr lang="en-US" dirty="0" smtClean="0"/>
              <a:t>A ground station transmits a 2M signal to AO-6 and AO-7</a:t>
            </a:r>
          </a:p>
          <a:p>
            <a:pPr lvl="1"/>
            <a:r>
              <a:rPr lang="en-US" dirty="0" smtClean="0"/>
              <a:t>Compute the location by comparing </a:t>
            </a:r>
            <a:r>
              <a:rPr lang="en-US" dirty="0" err="1" smtClean="0"/>
              <a:t>doppler</a:t>
            </a:r>
            <a:r>
              <a:rPr lang="en-US" dirty="0" smtClean="0"/>
              <a:t> shift </a:t>
            </a:r>
          </a:p>
          <a:p>
            <a:pPr lvl="1"/>
            <a:r>
              <a:rPr lang="en-US" dirty="0" smtClean="0"/>
              <a:t>Technique eventually led to development of the </a:t>
            </a:r>
            <a:r>
              <a:rPr lang="en-US" u="sng" dirty="0" smtClean="0"/>
              <a:t>S</a:t>
            </a:r>
            <a:r>
              <a:rPr lang="en-US" dirty="0" smtClean="0"/>
              <a:t>earch </a:t>
            </a:r>
            <a:r>
              <a:rPr lang="en-US" u="sng" dirty="0" smtClean="0"/>
              <a:t>A</a:t>
            </a:r>
            <a:r>
              <a:rPr lang="en-US" dirty="0" smtClean="0"/>
              <a:t>nd </a:t>
            </a:r>
            <a:r>
              <a:rPr lang="en-US" u="sng" dirty="0" smtClean="0"/>
              <a:t>R</a:t>
            </a:r>
            <a:r>
              <a:rPr lang="en-US" dirty="0" smtClean="0"/>
              <a:t>escue </a:t>
            </a:r>
            <a:r>
              <a:rPr lang="en-US" u="sng" dirty="0" err="1" smtClean="0"/>
              <a:t>SAT</a:t>
            </a:r>
            <a:r>
              <a:rPr lang="en-US" dirty="0" err="1" smtClean="0"/>
              <a:t>ellite</a:t>
            </a:r>
            <a:r>
              <a:rPr lang="en-US" dirty="0" smtClean="0"/>
              <a:t> (SARSAT) Project to located downed aircraft and lost mariners</a:t>
            </a:r>
          </a:p>
          <a:p>
            <a:pPr lvl="1"/>
            <a:r>
              <a:rPr lang="en-US" dirty="0" smtClean="0"/>
              <a:t>Accomplished BEFORE the advent of GPS </a:t>
            </a:r>
          </a:p>
          <a:p>
            <a:pPr marL="457200" lvl="1" indent="0">
              <a:buNone/>
            </a:pPr>
            <a:endParaRPr lang="en-US" dirty="0"/>
          </a:p>
        </p:txBody>
      </p:sp>
    </p:spTree>
    <p:extLst>
      <p:ext uri="{BB962C8B-B14F-4D97-AF65-F5344CB8AC3E}">
        <p14:creationId xmlns:p14="http://schemas.microsoft.com/office/powerpoint/2010/main" val="1368120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AO-7 Continues to Operate!</a:t>
            </a:r>
            <a:endParaRPr lang="en-US" dirty="0"/>
          </a:p>
        </p:txBody>
      </p:sp>
      <p:pic>
        <p:nvPicPr>
          <p:cNvPr id="4" name="Picture 2" descr="D:\Amateur Radio Satellites\007 AMSAT OSCAR 7\AO7-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0294" b="1029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382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OSCAR-8 (“ARRL Satellite”)</a:t>
            </a:r>
            <a:endParaRPr lang="en-US" dirty="0"/>
          </a:p>
        </p:txBody>
      </p:sp>
      <p:sp>
        <p:nvSpPr>
          <p:cNvPr id="3" name="Content Placeholder 2"/>
          <p:cNvSpPr>
            <a:spLocks noGrp="1"/>
          </p:cNvSpPr>
          <p:nvPr>
            <p:ph idx="1"/>
          </p:nvPr>
        </p:nvSpPr>
        <p:spPr>
          <a:xfrm>
            <a:off x="152400" y="1447800"/>
            <a:ext cx="8839200" cy="4114800"/>
          </a:xfrm>
        </p:spPr>
        <p:txBody>
          <a:bodyPr/>
          <a:lstStyle/>
          <a:p>
            <a:r>
              <a:rPr lang="en-US" dirty="0" smtClean="0"/>
              <a:t>ARRL funds AMSAT’s development of OSCAR-8 to provide a Phase II/Mode A satellite superior to AO-7 and to replace AO-6 ($50,000.00) </a:t>
            </a:r>
          </a:p>
          <a:p>
            <a:pPr lvl="1"/>
            <a:r>
              <a:rPr lang="en-US" dirty="0" smtClean="0"/>
              <a:t>West Germany &amp; Canada involvement</a:t>
            </a:r>
          </a:p>
          <a:p>
            <a:r>
              <a:rPr lang="en-US" dirty="0"/>
              <a:t>C</a:t>
            </a:r>
            <a:r>
              <a:rPr lang="en-US" dirty="0" smtClean="0"/>
              <a:t>arried 2M/70 CM transponder built by JAMSAT </a:t>
            </a:r>
            <a:r>
              <a:rPr lang="en-US" dirty="0"/>
              <a:t>(</a:t>
            </a:r>
            <a:r>
              <a:rPr lang="en-US" dirty="0" smtClean="0"/>
              <a:t>“Mode J”) </a:t>
            </a:r>
          </a:p>
          <a:p>
            <a:r>
              <a:rPr lang="en-US" dirty="0" smtClean="0"/>
              <a:t>Possible for uplink signals on 2M could be heard on both downlinks if battery levels could support both modes</a:t>
            </a:r>
          </a:p>
          <a:p>
            <a:r>
              <a:rPr lang="en-US" dirty="0" smtClean="0"/>
              <a:t>Beacons on 29.402 MHz and 435.095 MHz</a:t>
            </a:r>
            <a:endParaRPr lang="en-US" dirty="0"/>
          </a:p>
          <a:p>
            <a:r>
              <a:rPr lang="en-US" dirty="0" smtClean="0"/>
              <a:t>Launched 5 MAR 78 from Vandenberg AFB</a:t>
            </a:r>
          </a:p>
          <a:p>
            <a:pPr lvl="1"/>
            <a:r>
              <a:rPr lang="en-US" dirty="0" smtClean="0"/>
              <a:t>910 KM/570-mile-high polar circular orbit </a:t>
            </a:r>
          </a:p>
          <a:p>
            <a:r>
              <a:rPr lang="en-US" dirty="0" smtClean="0"/>
              <a:t>10 Meter antenna extended under ground command over the East Coast</a:t>
            </a:r>
          </a:p>
          <a:p>
            <a:pPr lvl="1"/>
            <a:r>
              <a:rPr lang="en-US" dirty="0" smtClean="0"/>
              <a:t>Managed by ARRL Controllers for five years/worked until mid-1983</a:t>
            </a:r>
          </a:p>
          <a:p>
            <a:endParaRPr lang="en-US" dirty="0"/>
          </a:p>
        </p:txBody>
      </p:sp>
    </p:spTree>
    <p:extLst>
      <p:ext uri="{BB962C8B-B14F-4D97-AF65-F5344CB8AC3E}">
        <p14:creationId xmlns:p14="http://schemas.microsoft.com/office/powerpoint/2010/main" val="1464199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OSCAR-8 Testing</a:t>
            </a:r>
            <a:endParaRPr lang="en-US" dirty="0"/>
          </a:p>
        </p:txBody>
      </p:sp>
      <p:pic>
        <p:nvPicPr>
          <p:cNvPr id="8" name="Content Placeholder 7"/>
          <p:cNvPicPr>
            <a:picLocks noGrp="1" noChangeAspect="1"/>
          </p:cNvPicPr>
          <p:nvPr>
            <p:ph idx="1"/>
          </p:nvPr>
        </p:nvPicPr>
        <p:blipFill rotWithShape="1">
          <a:blip r:embed="rId2"/>
          <a:srcRect l="154" t="561" r="558" b="-833"/>
          <a:stretch/>
        </p:blipFill>
        <p:spPr>
          <a:xfrm>
            <a:off x="697749" y="1623452"/>
            <a:ext cx="7379451" cy="4978092"/>
          </a:xfrm>
        </p:spPr>
      </p:pic>
    </p:spTree>
    <p:extLst>
      <p:ext uri="{BB962C8B-B14F-4D97-AF65-F5344CB8AC3E}">
        <p14:creationId xmlns:p14="http://schemas.microsoft.com/office/powerpoint/2010/main" val="2155072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OSCAR-I </a:t>
            </a:r>
            <a:br>
              <a:rPr lang="en-US" dirty="0" smtClean="0"/>
            </a:br>
            <a:r>
              <a:rPr lang="en-US" dirty="0" smtClean="0"/>
              <a:t>Amateur Radio’s First Satellite  </a:t>
            </a:r>
            <a:endParaRPr lang="en-US" dirty="0"/>
          </a:p>
        </p:txBody>
      </p:sp>
      <p:sp>
        <p:nvSpPr>
          <p:cNvPr id="7" name="Content Placeholder 6"/>
          <p:cNvSpPr>
            <a:spLocks noGrp="1"/>
          </p:cNvSpPr>
          <p:nvPr>
            <p:ph idx="1"/>
          </p:nvPr>
        </p:nvSpPr>
        <p:spPr>
          <a:xfrm>
            <a:off x="14106" y="1447800"/>
            <a:ext cx="9358494" cy="4114800"/>
          </a:xfrm>
        </p:spPr>
        <p:txBody>
          <a:bodyPr/>
          <a:lstStyle/>
          <a:p>
            <a:r>
              <a:rPr lang="en-US" dirty="0" smtClean="0"/>
              <a:t>Soviet Union’s Sputnik launched on 4 OCT 57</a:t>
            </a:r>
          </a:p>
          <a:p>
            <a:pPr lvl="1"/>
            <a:r>
              <a:rPr lang="en-US" dirty="0" smtClean="0"/>
              <a:t>Transmitted on 20.005 MHz</a:t>
            </a:r>
          </a:p>
          <a:p>
            <a:r>
              <a:rPr lang="en-US" dirty="0" smtClean="0"/>
              <a:t>US launches Explorer-1 on 31 JAN 58</a:t>
            </a:r>
          </a:p>
          <a:p>
            <a:r>
              <a:rPr lang="en-US" dirty="0" smtClean="0"/>
              <a:t>OSCAR Association is formed in 1960 </a:t>
            </a:r>
          </a:p>
          <a:p>
            <a:pPr lvl="1"/>
            <a:r>
              <a:rPr lang="en-US" dirty="0" smtClean="0"/>
              <a:t>OSCAR:  </a:t>
            </a:r>
            <a:r>
              <a:rPr lang="en-US" u="sng" dirty="0" smtClean="0"/>
              <a:t>O</a:t>
            </a:r>
            <a:r>
              <a:rPr lang="en-US" dirty="0" smtClean="0"/>
              <a:t>rbiting </a:t>
            </a:r>
            <a:r>
              <a:rPr lang="en-US" u="sng" dirty="0" smtClean="0"/>
              <a:t>S</a:t>
            </a:r>
            <a:r>
              <a:rPr lang="en-US" dirty="0" smtClean="0"/>
              <a:t>atellite </a:t>
            </a:r>
            <a:r>
              <a:rPr lang="en-US" u="sng" dirty="0" smtClean="0"/>
              <a:t>C</a:t>
            </a:r>
            <a:r>
              <a:rPr lang="en-US" dirty="0" smtClean="0"/>
              <a:t>arrying </a:t>
            </a:r>
            <a:r>
              <a:rPr lang="en-US" u="sng" dirty="0" smtClean="0"/>
              <a:t>A</a:t>
            </a:r>
            <a:r>
              <a:rPr lang="en-US" dirty="0" smtClean="0"/>
              <a:t>mateur </a:t>
            </a:r>
            <a:r>
              <a:rPr lang="en-US" u="sng" dirty="0" smtClean="0"/>
              <a:t>R</a:t>
            </a:r>
            <a:r>
              <a:rPr lang="en-US" dirty="0" smtClean="0"/>
              <a:t>adio</a:t>
            </a:r>
          </a:p>
          <a:p>
            <a:pPr lvl="1"/>
            <a:r>
              <a:rPr lang="en-US" dirty="0" smtClean="0"/>
              <a:t>Consisted of amateurs who worked in the Defense Industry/TRW </a:t>
            </a:r>
          </a:p>
          <a:p>
            <a:pPr lvl="1"/>
            <a:r>
              <a:rPr lang="en-US" dirty="0" smtClean="0"/>
              <a:t>Contacts within the US Air Force</a:t>
            </a:r>
          </a:p>
          <a:p>
            <a:r>
              <a:rPr lang="en-US" dirty="0" smtClean="0"/>
              <a:t>OSCAR-1 is built and flown in less than two years</a:t>
            </a:r>
          </a:p>
          <a:p>
            <a:pPr lvl="1"/>
            <a:r>
              <a:rPr lang="en-US" dirty="0" smtClean="0"/>
              <a:t>Launched on 12 DEC 61 from Vandenberg AFB</a:t>
            </a:r>
          </a:p>
          <a:p>
            <a:pPr lvl="1"/>
            <a:r>
              <a:rPr lang="en-US" dirty="0" smtClean="0"/>
              <a:t>First “Secondary Payload” (Primary was a “Scientific Mission”)</a:t>
            </a:r>
          </a:p>
          <a:p>
            <a:pPr lvl="1"/>
            <a:r>
              <a:rPr lang="en-US" dirty="0" smtClean="0"/>
              <a:t>Less than 10 </a:t>
            </a:r>
            <a:r>
              <a:rPr lang="en-US" dirty="0" err="1" smtClean="0"/>
              <a:t>lbs</a:t>
            </a:r>
            <a:r>
              <a:rPr lang="en-US" dirty="0" smtClean="0"/>
              <a:t>, battery powered/measured 9”x12”6” </a:t>
            </a:r>
          </a:p>
          <a:p>
            <a:pPr lvl="1"/>
            <a:r>
              <a:rPr lang="en-US" dirty="0" smtClean="0"/>
              <a:t>Transmitted on 144.983 MHz with 140mW beacon transmitting “Hi” in CW</a:t>
            </a:r>
          </a:p>
          <a:p>
            <a:pPr lvl="1"/>
            <a:r>
              <a:rPr lang="en-US" dirty="0" smtClean="0"/>
              <a:t>Apogee 430 km</a:t>
            </a:r>
          </a:p>
          <a:p>
            <a:pPr lvl="1"/>
            <a:r>
              <a:rPr lang="en-US" dirty="0" smtClean="0"/>
              <a:t>Mission lasted 22 Days/de-orbited in 50 days</a:t>
            </a:r>
          </a:p>
          <a:p>
            <a:pPr marL="857250" lvl="2" indent="0">
              <a:buNone/>
            </a:pPr>
            <a:endParaRPr lang="en-US" dirty="0" smtClean="0"/>
          </a:p>
          <a:p>
            <a:endParaRPr lang="en-US" dirty="0" smtClean="0"/>
          </a:p>
          <a:p>
            <a:pPr lvl="1"/>
            <a:endParaRPr lang="en-US" dirty="0" smtClean="0"/>
          </a:p>
          <a:p>
            <a:endParaRPr lang="en-US" dirty="0"/>
          </a:p>
        </p:txBody>
      </p:sp>
      <p:pic>
        <p:nvPicPr>
          <p:cNvPr id="8" name="Picture 7" descr="OSCAR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07885" y="56912"/>
            <a:ext cx="945515" cy="1390888"/>
          </a:xfrm>
          <a:prstGeom prst="rect">
            <a:avLst/>
          </a:prstGeom>
        </p:spPr>
      </p:pic>
      <p:pic>
        <p:nvPicPr>
          <p:cNvPr id="3" name="oscar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43600" y="6045200"/>
            <a:ext cx="812800" cy="812800"/>
          </a:xfrm>
          <a:prstGeom prst="rect">
            <a:avLst/>
          </a:prstGeom>
        </p:spPr>
      </p:pic>
      <p:pic>
        <p:nvPicPr>
          <p:cNvPr id="4" name="oscar1-half.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543800" y="6045200"/>
            <a:ext cx="812800" cy="812800"/>
          </a:xfrm>
          <a:prstGeom prst="rect">
            <a:avLst/>
          </a:prstGeom>
        </p:spPr>
      </p:pic>
      <p:pic>
        <p:nvPicPr>
          <p:cNvPr id="5" name="sputnik1.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7467600" y="1752600"/>
            <a:ext cx="812800" cy="812800"/>
          </a:xfrm>
          <a:prstGeom prst="rect">
            <a:avLst/>
          </a:prstGeom>
        </p:spPr>
      </p:pic>
    </p:spTree>
    <p:extLst>
      <p:ext uri="{BB962C8B-B14F-4D97-AF65-F5344CB8AC3E}">
        <p14:creationId xmlns:p14="http://schemas.microsoft.com/office/powerpoint/2010/main" val="338229383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500"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248" fill="hold"/>
                                        <p:tgtEl>
                                          <p:spTgt spid="5"/>
                                        </p:tgtEl>
                                      </p:cBhvr>
                                    </p:cmd>
                                  </p:childTnLst>
                                </p:cTn>
                              </p:par>
                            </p:childTnLst>
                          </p:cTn>
                        </p:par>
                      </p:childTnLst>
                    </p:cTn>
                  </p:par>
                </p:childTnLst>
              </p:cTn>
              <p:nextCondLst>
                <p:cond evt="onClick" delay="0">
                  <p:tgtEl>
                    <p:spTgt spid="5"/>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 the 1970s Close…</a:t>
            </a:r>
            <a:endParaRPr lang="en-US" dirty="0"/>
          </a:p>
        </p:txBody>
      </p:sp>
      <p:sp>
        <p:nvSpPr>
          <p:cNvPr id="3" name="Content Placeholder 2"/>
          <p:cNvSpPr>
            <a:spLocks noGrp="1"/>
          </p:cNvSpPr>
          <p:nvPr>
            <p:ph idx="1"/>
          </p:nvPr>
        </p:nvSpPr>
        <p:spPr>
          <a:xfrm>
            <a:off x="685800" y="1676400"/>
            <a:ext cx="7772400" cy="4114800"/>
          </a:xfrm>
        </p:spPr>
        <p:txBody>
          <a:bodyPr/>
          <a:lstStyle/>
          <a:p>
            <a:r>
              <a:rPr lang="en-US" dirty="0" smtClean="0"/>
              <a:t>Russia develops two “RS” Amateur Satellites</a:t>
            </a:r>
          </a:p>
          <a:p>
            <a:pPr lvl="1"/>
            <a:r>
              <a:rPr lang="en-US" dirty="0" smtClean="0"/>
              <a:t>“Radio Sputnik-1” and “Radio Sputnik-2” built by amateurs who had visited the US during the Apollo-Soyuz Program </a:t>
            </a:r>
          </a:p>
          <a:p>
            <a:pPr lvl="1"/>
            <a:r>
              <a:rPr lang="en-US" dirty="0" smtClean="0"/>
              <a:t>Article published in October 1975 in </a:t>
            </a:r>
            <a:r>
              <a:rPr lang="en-US" u="sng" dirty="0" smtClean="0"/>
              <a:t>Radio</a:t>
            </a:r>
            <a:r>
              <a:rPr lang="en-US" dirty="0" smtClean="0"/>
              <a:t> Magazine highlights Mode A developments in Moscow and Kiev along with the OSCAR program</a:t>
            </a:r>
          </a:p>
          <a:p>
            <a:pPr lvl="1"/>
            <a:r>
              <a:rPr lang="en-US" dirty="0" smtClean="0"/>
              <a:t>Prototype transponder mounted on Moscow rooftop (1 W)</a:t>
            </a:r>
          </a:p>
          <a:p>
            <a:pPr lvl="1"/>
            <a:r>
              <a:rPr lang="en-US" dirty="0" smtClean="0"/>
              <a:t>USSR notifies ITU in July 1977 that satellites in the </a:t>
            </a:r>
            <a:r>
              <a:rPr lang="en-US" dirty="0"/>
              <a:t>A</a:t>
            </a:r>
            <a:r>
              <a:rPr lang="en-US" dirty="0" smtClean="0"/>
              <a:t>mateur </a:t>
            </a:r>
            <a:r>
              <a:rPr lang="en-US" dirty="0"/>
              <a:t>S</a:t>
            </a:r>
            <a:r>
              <a:rPr lang="en-US" dirty="0" smtClean="0"/>
              <a:t>atellite Service would be launched</a:t>
            </a:r>
          </a:p>
          <a:p>
            <a:r>
              <a:rPr lang="en-US" dirty="0" smtClean="0"/>
              <a:t>Both Satellites launched 26 OCT 78 on the same vehicle</a:t>
            </a:r>
          </a:p>
          <a:p>
            <a:r>
              <a:rPr lang="en-US" dirty="0" smtClean="0"/>
              <a:t>Mode A with sensitive145 MHz receiver due to 5-Watt limitation for Russian ground stations</a:t>
            </a:r>
          </a:p>
          <a:p>
            <a:pPr lvl="1"/>
            <a:endParaRPr lang="en-US" dirty="0" smtClean="0"/>
          </a:p>
          <a:p>
            <a:pPr lvl="1"/>
            <a:endParaRPr lang="en-US" dirty="0"/>
          </a:p>
        </p:txBody>
      </p:sp>
    </p:spTree>
    <p:extLst>
      <p:ext uri="{BB962C8B-B14F-4D97-AF65-F5344CB8AC3E}">
        <p14:creationId xmlns:p14="http://schemas.microsoft.com/office/powerpoint/2010/main" val="2925656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 the 1970s Close…</a:t>
            </a:r>
            <a:endParaRPr lang="en-US" dirty="0"/>
          </a:p>
        </p:txBody>
      </p:sp>
      <p:sp>
        <p:nvSpPr>
          <p:cNvPr id="3" name="Content Placeholder 2"/>
          <p:cNvSpPr>
            <a:spLocks noGrp="1"/>
          </p:cNvSpPr>
          <p:nvPr>
            <p:ph idx="1"/>
          </p:nvPr>
        </p:nvSpPr>
        <p:spPr>
          <a:xfrm>
            <a:off x="609600" y="1905000"/>
            <a:ext cx="8382000" cy="4114800"/>
          </a:xfrm>
        </p:spPr>
        <p:txBody>
          <a:bodyPr/>
          <a:lstStyle/>
          <a:p>
            <a:r>
              <a:rPr lang="en-US" dirty="0" smtClean="0"/>
              <a:t>WARC-79 has impact on Amateur Satellite Service</a:t>
            </a:r>
          </a:p>
          <a:p>
            <a:pPr lvl="1"/>
            <a:r>
              <a:rPr lang="en-US" dirty="0" smtClean="0"/>
              <a:t>Frequency assigned from 1 GHz-10 GHz</a:t>
            </a:r>
          </a:p>
          <a:p>
            <a:pPr lvl="2"/>
            <a:r>
              <a:rPr lang="en-US" dirty="0" smtClean="0"/>
              <a:t>L-Band (1.5 GHZ uplink only)</a:t>
            </a:r>
          </a:p>
          <a:p>
            <a:pPr lvl="2"/>
            <a:r>
              <a:rPr lang="en-US" dirty="0" smtClean="0"/>
              <a:t>S-Band (2.400-2.500 GHz uplink/downlink)</a:t>
            </a:r>
          </a:p>
          <a:p>
            <a:pPr lvl="2"/>
            <a:r>
              <a:rPr lang="en-US" dirty="0" smtClean="0"/>
              <a:t>3.4-3.41 GHZ </a:t>
            </a:r>
          </a:p>
          <a:p>
            <a:pPr lvl="2"/>
            <a:r>
              <a:rPr lang="en-US" dirty="0" smtClean="0"/>
              <a:t>5.83-5.85 GHz</a:t>
            </a:r>
          </a:p>
          <a:p>
            <a:pPr lvl="2"/>
            <a:r>
              <a:rPr lang="en-US" dirty="0" smtClean="0"/>
              <a:t>10.45-10.50 GHz</a:t>
            </a:r>
          </a:p>
          <a:p>
            <a:pPr marL="857250" lvl="2" indent="0">
              <a:buNone/>
            </a:pPr>
            <a:r>
              <a:rPr lang="en-US" dirty="0" smtClean="0"/>
              <a:t>Plus:</a:t>
            </a:r>
          </a:p>
          <a:p>
            <a:pPr lvl="2"/>
            <a:r>
              <a:rPr lang="en-US" dirty="0" smtClean="0"/>
              <a:t>24.00-24.05 GHz</a:t>
            </a:r>
          </a:p>
          <a:p>
            <a:r>
              <a:rPr lang="en-US" dirty="0" smtClean="0"/>
              <a:t>Provides the bandwidth that will be used on the Phase-3 Satellites</a:t>
            </a:r>
          </a:p>
          <a:p>
            <a:r>
              <a:rPr lang="en-US" dirty="0" smtClean="0"/>
              <a:t>“Use It or Lose It” a concern</a:t>
            </a:r>
          </a:p>
          <a:p>
            <a:pPr lvl="2"/>
            <a:endParaRPr lang="en-US" dirty="0"/>
          </a:p>
        </p:txBody>
      </p:sp>
    </p:spTree>
    <p:extLst>
      <p:ext uri="{BB962C8B-B14F-4D97-AF65-F5344CB8AC3E}">
        <p14:creationId xmlns:p14="http://schemas.microsoft.com/office/powerpoint/2010/main" val="2299648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3 Satellites	</a:t>
            </a:r>
            <a:endParaRPr lang="en-US" dirty="0"/>
          </a:p>
        </p:txBody>
      </p:sp>
      <p:sp>
        <p:nvSpPr>
          <p:cNvPr id="3" name="Content Placeholder 2"/>
          <p:cNvSpPr>
            <a:spLocks noGrp="1"/>
          </p:cNvSpPr>
          <p:nvPr>
            <p:ph idx="1"/>
          </p:nvPr>
        </p:nvSpPr>
        <p:spPr>
          <a:xfrm>
            <a:off x="228600" y="1447800"/>
            <a:ext cx="8686800" cy="4114800"/>
          </a:xfrm>
        </p:spPr>
        <p:txBody>
          <a:bodyPr/>
          <a:lstStyle/>
          <a:p>
            <a:r>
              <a:rPr lang="en-US" dirty="0" smtClean="0"/>
              <a:t>Next Generation Satellites</a:t>
            </a:r>
          </a:p>
          <a:p>
            <a:pPr lvl="1"/>
            <a:r>
              <a:rPr lang="en-US" dirty="0" smtClean="0"/>
              <a:t>Highly elliptical </a:t>
            </a:r>
            <a:r>
              <a:rPr lang="en-US" dirty="0" err="1" smtClean="0"/>
              <a:t>Molniya</a:t>
            </a:r>
            <a:r>
              <a:rPr lang="en-US" dirty="0" smtClean="0"/>
              <a:t> orbit with an apogee of several Earth radii</a:t>
            </a:r>
          </a:p>
          <a:p>
            <a:pPr lvl="2"/>
            <a:r>
              <a:rPr lang="en-US" dirty="0" smtClean="0"/>
              <a:t>High inclination (64°) favors the Northern Hemisphere</a:t>
            </a:r>
          </a:p>
          <a:p>
            <a:pPr lvl="2"/>
            <a:r>
              <a:rPr lang="en-US" dirty="0" smtClean="0"/>
              <a:t>Low Perigee (500 KM) allows orientation of the spacecraft w/on-board electromagnets</a:t>
            </a:r>
          </a:p>
          <a:p>
            <a:pPr lvl="2"/>
            <a:r>
              <a:rPr lang="en-US" dirty="0" smtClean="0"/>
              <a:t>Long duration availability (8+ hours) as satellite approaches apogee</a:t>
            </a:r>
          </a:p>
          <a:p>
            <a:pPr lvl="2"/>
            <a:r>
              <a:rPr lang="en-US" dirty="0" smtClean="0"/>
              <a:t>Large footprint (up to 40% of earth’s surface)/</a:t>
            </a:r>
          </a:p>
          <a:p>
            <a:pPr lvl="3"/>
            <a:r>
              <a:rPr lang="en-US" dirty="0" smtClean="0"/>
              <a:t>Significant DX capability (equivalent to 20 Meter HF) using small antennas</a:t>
            </a:r>
          </a:p>
          <a:p>
            <a:pPr lvl="2"/>
            <a:r>
              <a:rPr lang="en-US" u="sng" dirty="0" smtClean="0"/>
              <a:t>Predictable</a:t>
            </a:r>
            <a:r>
              <a:rPr lang="en-US" dirty="0" smtClean="0"/>
              <a:t> long range communications </a:t>
            </a:r>
          </a:p>
          <a:p>
            <a:pPr lvl="1"/>
            <a:r>
              <a:rPr lang="en-US" dirty="0" smtClean="0"/>
              <a:t>Large solar power systems</a:t>
            </a:r>
          </a:p>
          <a:p>
            <a:pPr lvl="1"/>
            <a:r>
              <a:rPr lang="en-US" dirty="0" smtClean="0"/>
              <a:t>High power </a:t>
            </a:r>
            <a:r>
              <a:rPr lang="en-US" dirty="0"/>
              <a:t>t</a:t>
            </a:r>
            <a:r>
              <a:rPr lang="en-US" dirty="0" smtClean="0"/>
              <a:t>ransmitters/directional antennas</a:t>
            </a:r>
          </a:p>
          <a:p>
            <a:pPr lvl="1"/>
            <a:r>
              <a:rPr lang="en-US" dirty="0" smtClean="0"/>
              <a:t>Complex telemetry &amp; control systems</a:t>
            </a:r>
          </a:p>
          <a:p>
            <a:pPr lvl="2"/>
            <a:r>
              <a:rPr lang="en-US" dirty="0" smtClean="0"/>
              <a:t>Including commanding of propulsion (Kick motor)</a:t>
            </a:r>
          </a:p>
          <a:p>
            <a:pPr lvl="1"/>
            <a:r>
              <a:rPr lang="en-US" dirty="0" smtClean="0"/>
              <a:t>Multi-Transponder operation</a:t>
            </a:r>
          </a:p>
          <a:p>
            <a:pPr lvl="2"/>
            <a:r>
              <a:rPr lang="en-US" dirty="0" smtClean="0"/>
              <a:t>VHF/UHF </a:t>
            </a:r>
          </a:p>
          <a:p>
            <a:pPr lvl="2"/>
            <a:r>
              <a:rPr lang="en-US" dirty="0" smtClean="0"/>
              <a:t>Microwave frequencies</a:t>
            </a:r>
          </a:p>
        </p:txBody>
      </p:sp>
    </p:spTree>
    <p:extLst>
      <p:ext uri="{BB962C8B-B14F-4D97-AF65-F5344CB8AC3E}">
        <p14:creationId xmlns:p14="http://schemas.microsoft.com/office/powerpoint/2010/main" val="32359989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3-A &amp; Phase 3-B</a:t>
            </a:r>
            <a:endParaRPr lang="en-US" dirty="0"/>
          </a:p>
        </p:txBody>
      </p:sp>
      <p:sp>
        <p:nvSpPr>
          <p:cNvPr id="3" name="Content Placeholder 2"/>
          <p:cNvSpPr>
            <a:spLocks noGrp="1"/>
          </p:cNvSpPr>
          <p:nvPr>
            <p:ph idx="1"/>
          </p:nvPr>
        </p:nvSpPr>
        <p:spPr>
          <a:xfrm>
            <a:off x="76200" y="1600200"/>
            <a:ext cx="9067800" cy="4114800"/>
          </a:xfrm>
        </p:spPr>
        <p:txBody>
          <a:bodyPr/>
          <a:lstStyle/>
          <a:p>
            <a:r>
              <a:rPr lang="en-US" dirty="0" smtClean="0"/>
              <a:t>Phase 3-A launched on 23 MAY 80</a:t>
            </a:r>
          </a:p>
          <a:p>
            <a:pPr lvl="1"/>
            <a:r>
              <a:rPr lang="en-US" dirty="0" smtClean="0"/>
              <a:t>AMSAT raised ≈ $250K plus funds from AMSAT-DL</a:t>
            </a:r>
          </a:p>
          <a:p>
            <a:pPr lvl="1"/>
            <a:r>
              <a:rPr lang="en-US" dirty="0" smtClean="0"/>
              <a:t>Placed on second launch of prototype ARIANE-3 vehicle @ </a:t>
            </a:r>
            <a:r>
              <a:rPr lang="en-US" dirty="0" err="1" smtClean="0"/>
              <a:t>Kourou</a:t>
            </a:r>
            <a:endParaRPr lang="en-US" dirty="0" smtClean="0"/>
          </a:p>
          <a:p>
            <a:pPr lvl="1"/>
            <a:r>
              <a:rPr lang="en-US" dirty="0" smtClean="0"/>
              <a:t>First stage fails in flight/Phase 3-A is placed in “subterranean orbit”</a:t>
            </a:r>
          </a:p>
          <a:p>
            <a:pPr lvl="1"/>
            <a:r>
              <a:rPr lang="en-US" dirty="0" smtClean="0"/>
              <a:t>Major loss for AMSAT and the amateur radio community</a:t>
            </a:r>
          </a:p>
          <a:p>
            <a:pPr lvl="1"/>
            <a:endParaRPr lang="en-US" dirty="0"/>
          </a:p>
          <a:p>
            <a:r>
              <a:rPr lang="en-US" dirty="0" smtClean="0"/>
              <a:t>Phase 3-B is Similar to Phase 3-A</a:t>
            </a:r>
          </a:p>
          <a:p>
            <a:pPr lvl="1"/>
            <a:r>
              <a:rPr lang="en-US" dirty="0" smtClean="0"/>
              <a:t>Phase 3-A: 93 KG Launch Weight (1/2 of weight is the solid kick motor)</a:t>
            </a:r>
          </a:p>
          <a:p>
            <a:pPr lvl="1"/>
            <a:r>
              <a:rPr lang="en-US" dirty="0" smtClean="0"/>
              <a:t>Phase 3-B: 130 KG (bi-propellant liquid 400 newton thrust motor)</a:t>
            </a:r>
          </a:p>
          <a:p>
            <a:pPr lvl="1"/>
            <a:r>
              <a:rPr lang="en-US" dirty="0" smtClean="0"/>
              <a:t>50 Watt Mode B Transponder/152 KHz bandwidth </a:t>
            </a:r>
          </a:p>
          <a:p>
            <a:pPr lvl="1"/>
            <a:r>
              <a:rPr lang="en-US" dirty="0" smtClean="0"/>
              <a:t>Beacons on 145.810/145.987 and 436.02/436.04 MHz</a:t>
            </a:r>
          </a:p>
          <a:p>
            <a:pPr lvl="1"/>
            <a:r>
              <a:rPr lang="en-US" dirty="0" smtClean="0"/>
              <a:t>New: Mode-L (1269.45 MHz uplink/70 CM Downlink (800 KHz bandwidth)</a:t>
            </a:r>
          </a:p>
          <a:p>
            <a:pPr marL="0" indent="0">
              <a:buNone/>
            </a:pPr>
            <a:endParaRPr lang="en-US" dirty="0" smtClean="0"/>
          </a:p>
          <a:p>
            <a:pPr lvl="1"/>
            <a:endParaRPr lang="en-US" dirty="0" smtClean="0"/>
          </a:p>
          <a:p>
            <a:pPr marL="457200" lvl="1" indent="0">
              <a:buNone/>
            </a:pPr>
            <a:endParaRPr lang="en-US" dirty="0"/>
          </a:p>
          <a:p>
            <a:pPr marL="457200" lvl="1" indent="0">
              <a:buNone/>
            </a:pPr>
            <a:r>
              <a:rPr lang="en-US" dirty="0" smtClean="0"/>
              <a:t>		</a:t>
            </a:r>
          </a:p>
        </p:txBody>
      </p:sp>
    </p:spTree>
    <p:extLst>
      <p:ext uri="{BB962C8B-B14F-4D97-AF65-F5344CB8AC3E}">
        <p14:creationId xmlns:p14="http://schemas.microsoft.com/office/powerpoint/2010/main" val="502788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086600" cy="990600"/>
          </a:xfrm>
        </p:spPr>
        <p:txBody>
          <a:bodyPr/>
          <a:lstStyle/>
          <a:p>
            <a:r>
              <a:rPr lang="en-US" dirty="0" smtClean="0"/>
              <a:t>Phase 3-B in </a:t>
            </a:r>
            <a:r>
              <a:rPr lang="en-US" dirty="0" err="1" smtClean="0"/>
              <a:t>Kourou</a:t>
            </a:r>
            <a:r>
              <a:rPr lang="en-US" dirty="0" smtClean="0"/>
              <a:t>    </a:t>
            </a:r>
            <a:endParaRPr lang="en-US" dirty="0"/>
          </a:p>
        </p:txBody>
      </p:sp>
      <p:pic>
        <p:nvPicPr>
          <p:cNvPr id="4" name="Content Placeholder 3"/>
          <p:cNvPicPr>
            <a:picLocks noGrp="1" noChangeAspect="1"/>
          </p:cNvPicPr>
          <p:nvPr>
            <p:ph idx="1"/>
          </p:nvPr>
        </p:nvPicPr>
        <p:blipFill rotWithShape="1">
          <a:blip r:embed="rId2"/>
          <a:srcRect l="-206" t="479" r="1" b="-366"/>
          <a:stretch/>
        </p:blipFill>
        <p:spPr>
          <a:xfrm>
            <a:off x="1066800" y="1676400"/>
            <a:ext cx="7407361" cy="5004298"/>
          </a:xfrm>
        </p:spPr>
      </p:pic>
    </p:spTree>
    <p:extLst>
      <p:ext uri="{BB962C8B-B14F-4D97-AF65-F5344CB8AC3E}">
        <p14:creationId xmlns:p14="http://schemas.microsoft.com/office/powerpoint/2010/main" val="26677861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3-B International Effort</a:t>
            </a:r>
            <a:endParaRPr lang="en-US" dirty="0"/>
          </a:p>
        </p:txBody>
      </p:sp>
      <p:sp>
        <p:nvSpPr>
          <p:cNvPr id="3" name="Content Placeholder 2"/>
          <p:cNvSpPr>
            <a:spLocks noGrp="1"/>
          </p:cNvSpPr>
          <p:nvPr>
            <p:ph idx="1"/>
          </p:nvPr>
        </p:nvSpPr>
        <p:spPr>
          <a:xfrm>
            <a:off x="228600" y="1676400"/>
            <a:ext cx="8686800" cy="4114800"/>
          </a:xfrm>
        </p:spPr>
        <p:txBody>
          <a:bodyPr/>
          <a:lstStyle/>
          <a:p>
            <a:r>
              <a:rPr lang="en-US" dirty="0" smtClean="0"/>
              <a:t>Satellite features international cooperation</a:t>
            </a:r>
          </a:p>
          <a:p>
            <a:pPr lvl="1"/>
            <a:r>
              <a:rPr lang="en-US" dirty="0" smtClean="0"/>
              <a:t>A West German-lead project  (Karl </a:t>
            </a:r>
            <a:r>
              <a:rPr lang="en-US" dirty="0" err="1" smtClean="0"/>
              <a:t>Meinzer</a:t>
            </a:r>
            <a:r>
              <a:rPr lang="en-US" dirty="0" smtClean="0"/>
              <a:t>, DJ4ZC &amp; Jan King, W3GEY team leaders)</a:t>
            </a:r>
          </a:p>
          <a:p>
            <a:pPr lvl="1"/>
            <a:r>
              <a:rPr lang="en-US" dirty="0" smtClean="0"/>
              <a:t>Subsystems from US, Canada, West Germany, Hungary, Japan</a:t>
            </a:r>
          </a:p>
          <a:p>
            <a:pPr lvl="1"/>
            <a:r>
              <a:rPr lang="en-US" dirty="0" smtClean="0"/>
              <a:t>Built at GSFC Visitor Center by AMSAT w/paid staff and volunteers</a:t>
            </a:r>
          </a:p>
          <a:p>
            <a:pPr lvl="1"/>
            <a:r>
              <a:rPr lang="en-US" dirty="0" smtClean="0"/>
              <a:t>First AMSAT project successfully launched outside the US</a:t>
            </a:r>
          </a:p>
          <a:p>
            <a:r>
              <a:rPr lang="en-US" dirty="0" smtClean="0"/>
              <a:t>Phase 3-B launched from </a:t>
            </a:r>
            <a:r>
              <a:rPr lang="en-US" dirty="0" err="1" smtClean="0"/>
              <a:t>Kourou</a:t>
            </a:r>
            <a:r>
              <a:rPr lang="en-US" dirty="0" smtClean="0"/>
              <a:t> on 16 JUN 83</a:t>
            </a:r>
          </a:p>
          <a:p>
            <a:pPr lvl="1"/>
            <a:r>
              <a:rPr lang="en-US" dirty="0" smtClean="0"/>
              <a:t>Successfully placed in orbit on </a:t>
            </a:r>
            <a:r>
              <a:rPr lang="en-US" dirty="0" err="1" smtClean="0"/>
              <a:t>Ariane</a:t>
            </a:r>
            <a:r>
              <a:rPr lang="en-US" dirty="0" smtClean="0"/>
              <a:t> L6 Mission</a:t>
            </a:r>
          </a:p>
          <a:p>
            <a:pPr lvl="1"/>
            <a:r>
              <a:rPr lang="en-US" dirty="0" smtClean="0"/>
              <a:t>Once deployed, it was bumped by the launch vehicle</a:t>
            </a:r>
          </a:p>
          <a:p>
            <a:pPr lvl="2"/>
            <a:r>
              <a:rPr lang="en-US" dirty="0" smtClean="0"/>
              <a:t>Damaged antennas and caused spinning</a:t>
            </a:r>
          </a:p>
          <a:p>
            <a:pPr lvl="1"/>
            <a:r>
              <a:rPr lang="en-US" dirty="0" smtClean="0"/>
              <a:t>Initial burn lasted longer than planned/placed in a 50% higher orbit</a:t>
            </a:r>
          </a:p>
          <a:p>
            <a:pPr lvl="1"/>
            <a:r>
              <a:rPr lang="en-US" dirty="0" smtClean="0"/>
              <a:t>Helium tank leak prevents second burn of kick motor</a:t>
            </a:r>
          </a:p>
          <a:p>
            <a:pPr lvl="1"/>
            <a:r>
              <a:rPr lang="en-US" dirty="0" smtClean="0"/>
              <a:t>Designated AO-10</a:t>
            </a:r>
          </a:p>
          <a:p>
            <a:pPr lvl="1"/>
            <a:r>
              <a:rPr lang="en-US" dirty="0" smtClean="0"/>
              <a:t>Suffers radiation effects/loses IHU in 1986 and eventually batteries </a:t>
            </a:r>
            <a:endParaRPr lang="en-US" dirty="0"/>
          </a:p>
        </p:txBody>
      </p:sp>
    </p:spTree>
    <p:extLst>
      <p:ext uri="{BB962C8B-B14F-4D97-AF65-F5344CB8AC3E}">
        <p14:creationId xmlns:p14="http://schemas.microsoft.com/office/powerpoint/2010/main" val="3162064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3-C</a:t>
            </a:r>
            <a:endParaRPr lang="en-US" dirty="0"/>
          </a:p>
        </p:txBody>
      </p:sp>
      <p:pic>
        <p:nvPicPr>
          <p:cNvPr id="4" name="Picture 2" descr="D:\Amateur Radio Satellites\018 AMSAT OSCAR 13\AO-13 00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2998" b="1299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5365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3-C </a:t>
            </a:r>
            <a:endParaRPr lang="en-US" dirty="0"/>
          </a:p>
        </p:txBody>
      </p:sp>
      <p:sp>
        <p:nvSpPr>
          <p:cNvPr id="3" name="Content Placeholder 2"/>
          <p:cNvSpPr>
            <a:spLocks noGrp="1"/>
          </p:cNvSpPr>
          <p:nvPr>
            <p:ph idx="1"/>
          </p:nvPr>
        </p:nvSpPr>
        <p:spPr>
          <a:xfrm>
            <a:off x="228600" y="1600200"/>
            <a:ext cx="8763000" cy="4114800"/>
          </a:xfrm>
        </p:spPr>
        <p:txBody>
          <a:bodyPr/>
          <a:lstStyle/>
          <a:p>
            <a:r>
              <a:rPr lang="en-US" dirty="0" smtClean="0"/>
              <a:t>Utilizes same </a:t>
            </a:r>
            <a:r>
              <a:rPr lang="en-US" dirty="0" err="1" smtClean="0"/>
              <a:t>spaceframe</a:t>
            </a:r>
            <a:r>
              <a:rPr lang="en-US" dirty="0" smtClean="0"/>
              <a:t> as Phase 3-A/3-B</a:t>
            </a:r>
          </a:p>
          <a:p>
            <a:r>
              <a:rPr lang="en-US" dirty="0" smtClean="0"/>
              <a:t>Built in Boulder, CO due to relocation of W3GEY</a:t>
            </a:r>
          </a:p>
          <a:p>
            <a:pPr lvl="1"/>
            <a:r>
              <a:rPr lang="en-US" dirty="0" smtClean="0"/>
              <a:t>AMSAT-NA invests about $220,000.00</a:t>
            </a:r>
          </a:p>
          <a:p>
            <a:r>
              <a:rPr lang="en-US" dirty="0" smtClean="0"/>
              <a:t>Harris Semiconductor donation of radiation hardened ICs</a:t>
            </a:r>
          </a:p>
          <a:p>
            <a:r>
              <a:rPr lang="en-US" dirty="0" smtClean="0"/>
              <a:t>Systems added/modified:</a:t>
            </a:r>
          </a:p>
          <a:p>
            <a:pPr lvl="1"/>
            <a:r>
              <a:rPr lang="en-US" dirty="0" smtClean="0"/>
              <a:t>Mode S Transponder (435 MHz uplink/2.4 GHz downlink)</a:t>
            </a:r>
          </a:p>
          <a:p>
            <a:pPr lvl="1"/>
            <a:r>
              <a:rPr lang="en-US" dirty="0" smtClean="0"/>
              <a:t>Digital repeater: RUDAK (435 MHz uplink/146 MHz downlink)</a:t>
            </a:r>
          </a:p>
          <a:p>
            <a:pPr lvl="2"/>
            <a:r>
              <a:rPr lang="en-US" dirty="0" err="1" smtClean="0"/>
              <a:t>Regenerativer</a:t>
            </a:r>
            <a:r>
              <a:rPr lang="en-US" dirty="0" smtClean="0"/>
              <a:t> </a:t>
            </a:r>
            <a:r>
              <a:rPr lang="en-US" dirty="0" err="1" smtClean="0"/>
              <a:t>Umsetzer</a:t>
            </a:r>
            <a:r>
              <a:rPr lang="en-US" dirty="0" smtClean="0"/>
              <a:t> fur Digital Amateur-</a:t>
            </a:r>
            <a:r>
              <a:rPr lang="en-US" dirty="0" err="1" smtClean="0"/>
              <a:t>Kommonikation</a:t>
            </a:r>
            <a:r>
              <a:rPr lang="en-US" dirty="0" smtClean="0"/>
              <a:t> (AX.25)</a:t>
            </a:r>
          </a:p>
          <a:p>
            <a:pPr lvl="1"/>
            <a:r>
              <a:rPr lang="en-US" dirty="0" smtClean="0"/>
              <a:t>Modified Mode L Transponder adds 50 KHz wide 2-meter secondary input channel to the 250 KHz downlink (Mode JL)</a:t>
            </a:r>
          </a:p>
          <a:p>
            <a:r>
              <a:rPr lang="en-US" dirty="0" smtClean="0"/>
              <a:t>Shipped to </a:t>
            </a:r>
            <a:r>
              <a:rPr lang="en-US" dirty="0" err="1" smtClean="0"/>
              <a:t>Marlburg</a:t>
            </a:r>
            <a:r>
              <a:rPr lang="en-US" dirty="0" smtClean="0"/>
              <a:t>, West Germany for balancing, vibration testing </a:t>
            </a:r>
          </a:p>
          <a:p>
            <a:pPr lvl="1"/>
            <a:r>
              <a:rPr lang="en-US" dirty="0" smtClean="0"/>
              <a:t>Shipped to </a:t>
            </a:r>
            <a:r>
              <a:rPr lang="en-US" dirty="0" err="1" smtClean="0"/>
              <a:t>Kourou</a:t>
            </a:r>
            <a:r>
              <a:rPr lang="en-US" dirty="0" smtClean="0"/>
              <a:t> in late 1987</a:t>
            </a:r>
          </a:p>
          <a:p>
            <a:endParaRPr lang="en-US" dirty="0"/>
          </a:p>
        </p:txBody>
      </p:sp>
    </p:spTree>
    <p:extLst>
      <p:ext uri="{BB962C8B-B14F-4D97-AF65-F5344CB8AC3E}">
        <p14:creationId xmlns:p14="http://schemas.microsoft.com/office/powerpoint/2010/main" val="201922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848600" cy="990600"/>
          </a:xfrm>
        </p:spPr>
        <p:txBody>
          <a:bodyPr/>
          <a:lstStyle/>
          <a:p>
            <a:r>
              <a:rPr lang="en-US" dirty="0" smtClean="0"/>
              <a:t>Phase 3-C becomes AO-13</a:t>
            </a:r>
            <a:br>
              <a:rPr lang="en-US" dirty="0" smtClean="0"/>
            </a:br>
            <a:r>
              <a:rPr lang="en-US" dirty="0" smtClean="0"/>
              <a:t>Perhaps the most popular amateur satellite ever</a:t>
            </a:r>
            <a:endParaRPr lang="en-US" dirty="0"/>
          </a:p>
        </p:txBody>
      </p:sp>
      <p:sp>
        <p:nvSpPr>
          <p:cNvPr id="3" name="Content Placeholder 2"/>
          <p:cNvSpPr>
            <a:spLocks noGrp="1"/>
          </p:cNvSpPr>
          <p:nvPr>
            <p:ph idx="1"/>
          </p:nvPr>
        </p:nvSpPr>
        <p:spPr>
          <a:xfrm>
            <a:off x="0" y="1524000"/>
            <a:ext cx="9144000" cy="4953000"/>
          </a:xfrm>
        </p:spPr>
        <p:txBody>
          <a:bodyPr/>
          <a:lstStyle/>
          <a:p>
            <a:r>
              <a:rPr lang="en-US" dirty="0" smtClean="0"/>
              <a:t>Launched 15 JUN 88 from </a:t>
            </a:r>
            <a:r>
              <a:rPr lang="en-US" dirty="0" err="1" smtClean="0"/>
              <a:t>Kourou</a:t>
            </a:r>
            <a:endParaRPr lang="en-US" dirty="0" smtClean="0"/>
          </a:p>
          <a:p>
            <a:r>
              <a:rPr lang="en-US" dirty="0" smtClean="0"/>
              <a:t>Two successful burns of the kick motor</a:t>
            </a:r>
          </a:p>
          <a:p>
            <a:pPr lvl="1"/>
            <a:r>
              <a:rPr lang="en-US" dirty="0" smtClean="0"/>
              <a:t>Demonstrated successful reorientation of spacecraft</a:t>
            </a:r>
          </a:p>
          <a:p>
            <a:pPr lvl="1"/>
            <a:r>
              <a:rPr lang="en-US" dirty="0" smtClean="0"/>
              <a:t>Demonstrated successful spin-ups/spin-downs</a:t>
            </a:r>
          </a:p>
          <a:p>
            <a:r>
              <a:rPr lang="en-US" dirty="0" smtClean="0"/>
              <a:t>Resulting orbital changes </a:t>
            </a:r>
          </a:p>
          <a:p>
            <a:pPr lvl="1"/>
            <a:r>
              <a:rPr lang="en-US" dirty="0" smtClean="0"/>
              <a:t>36,265 km apogee/higher than expected perigee</a:t>
            </a:r>
          </a:p>
          <a:p>
            <a:r>
              <a:rPr lang="en-US" dirty="0" smtClean="0"/>
              <a:t>Systems Performance</a:t>
            </a:r>
          </a:p>
          <a:p>
            <a:pPr lvl="1"/>
            <a:r>
              <a:rPr lang="en-US" dirty="0" smtClean="0"/>
              <a:t>Mode B worked well/Less spin modulation/70 CM fails in June 1993</a:t>
            </a:r>
          </a:p>
          <a:p>
            <a:pPr lvl="1"/>
            <a:r>
              <a:rPr lang="en-US" dirty="0" smtClean="0"/>
              <a:t>Mode L initially used 20% of time (&gt;200 stations used it in first three months)</a:t>
            </a:r>
          </a:p>
          <a:p>
            <a:pPr lvl="1"/>
            <a:r>
              <a:rPr lang="en-US" dirty="0" smtClean="0"/>
              <a:t>Mode S initial problems resolved</a:t>
            </a:r>
          </a:p>
          <a:p>
            <a:pPr lvl="1"/>
            <a:r>
              <a:rPr lang="en-US" dirty="0" smtClean="0"/>
              <a:t>RUDAK failed due to low temperature sensitivity of a device</a:t>
            </a:r>
          </a:p>
          <a:p>
            <a:r>
              <a:rPr lang="en-US" dirty="0" smtClean="0"/>
              <a:t>De-Orbited 5 DEC 96 due to influence of sun/moon/Earth</a:t>
            </a:r>
          </a:p>
          <a:p>
            <a:pPr marL="0" indent="0">
              <a:buNone/>
            </a:pPr>
            <a:r>
              <a:rPr lang="en-US" dirty="0"/>
              <a:t> </a:t>
            </a:r>
          </a:p>
        </p:txBody>
      </p:sp>
    </p:spTree>
    <p:extLst>
      <p:ext uri="{BB962C8B-B14F-4D97-AF65-F5344CB8AC3E}">
        <p14:creationId xmlns:p14="http://schemas.microsoft.com/office/powerpoint/2010/main" val="25608209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3-D</a:t>
            </a:r>
            <a:endParaRPr lang="en-US" dirty="0"/>
          </a:p>
        </p:txBody>
      </p:sp>
      <p:pic>
        <p:nvPicPr>
          <p:cNvPr id="6" name="Content Placeholder 5" descr="NeatConnect_07_13_2014_02_48_14.jpg"/>
          <p:cNvPicPr>
            <a:picLocks noGrp="1" noChangeAspect="1"/>
          </p:cNvPicPr>
          <p:nvPr>
            <p:ph idx="1"/>
          </p:nvPr>
        </p:nvPicPr>
        <p:blipFill>
          <a:blip r:embed="rId2">
            <a:extLst>
              <a:ext uri="{28A0092B-C50C-407E-A947-70E740481C1C}">
                <a14:useLocalDpi xmlns:a14="http://schemas.microsoft.com/office/drawing/2010/main" val="0"/>
              </a:ext>
            </a:extLst>
          </a:blip>
          <a:srcRect t="15865" b="15865"/>
          <a:stretch>
            <a:fillRect/>
          </a:stretch>
        </p:blipFill>
        <p:spPr>
          <a:xfrm>
            <a:off x="27795" y="1650772"/>
            <a:ext cx="9116206" cy="4826227"/>
          </a:xfrm>
        </p:spPr>
      </p:pic>
    </p:spTree>
    <p:extLst>
      <p:ext uri="{BB962C8B-B14F-4D97-AF65-F5344CB8AC3E}">
        <p14:creationId xmlns:p14="http://schemas.microsoft.com/office/powerpoint/2010/main" val="4153362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Lance Ginner, K6GSJ w/OSCAR-I</a:t>
            </a:r>
            <a:endParaRPr lang="en-US" dirty="0"/>
          </a:p>
        </p:txBody>
      </p:sp>
      <p:pic>
        <p:nvPicPr>
          <p:cNvPr id="4" name="Content Placeholder 3"/>
          <p:cNvPicPr>
            <a:picLocks noGrp="1" noChangeAspect="1"/>
          </p:cNvPicPr>
          <p:nvPr>
            <p:ph idx="1"/>
          </p:nvPr>
        </p:nvPicPr>
        <p:blipFill rotWithShape="1">
          <a:blip r:embed="rId2"/>
          <a:srcRect l="333" t="399" b="349"/>
          <a:stretch/>
        </p:blipFill>
        <p:spPr>
          <a:xfrm>
            <a:off x="711705" y="1572782"/>
            <a:ext cx="7365496" cy="5042718"/>
          </a:xfrm>
        </p:spPr>
      </p:pic>
    </p:spTree>
    <p:extLst>
      <p:ext uri="{BB962C8B-B14F-4D97-AF65-F5344CB8AC3E}">
        <p14:creationId xmlns:p14="http://schemas.microsoft.com/office/powerpoint/2010/main" val="672587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3-D</a:t>
            </a:r>
            <a:br>
              <a:rPr lang="en-US" dirty="0" smtClean="0"/>
            </a:br>
            <a:r>
              <a:rPr lang="en-US" dirty="0" smtClean="0"/>
              <a:t>Amateur Radio’s “Super-satellite”</a:t>
            </a:r>
            <a:endParaRPr lang="en-US" dirty="0"/>
          </a:p>
        </p:txBody>
      </p:sp>
      <p:sp>
        <p:nvSpPr>
          <p:cNvPr id="3" name="Content Placeholder 2"/>
          <p:cNvSpPr>
            <a:spLocks noGrp="1"/>
          </p:cNvSpPr>
          <p:nvPr>
            <p:ph idx="1"/>
          </p:nvPr>
        </p:nvSpPr>
        <p:spPr>
          <a:xfrm>
            <a:off x="152400" y="1447800"/>
            <a:ext cx="8991600" cy="4114800"/>
          </a:xfrm>
        </p:spPr>
        <p:txBody>
          <a:bodyPr/>
          <a:lstStyle/>
          <a:p>
            <a:r>
              <a:rPr lang="en-US" dirty="0" smtClean="0"/>
              <a:t>Initial AMSAT-DL proposal made in 1985</a:t>
            </a:r>
          </a:p>
          <a:p>
            <a:r>
              <a:rPr lang="en-US" dirty="0" smtClean="0"/>
              <a:t>Scaled-up version of Phase 3-C</a:t>
            </a:r>
          </a:p>
          <a:p>
            <a:pPr lvl="1"/>
            <a:r>
              <a:rPr lang="en-US" dirty="0" smtClean="0"/>
              <a:t>5x the size and weight (400 kg)</a:t>
            </a:r>
          </a:p>
          <a:p>
            <a:pPr lvl="1"/>
            <a:r>
              <a:rPr lang="en-US" dirty="0" smtClean="0"/>
              <a:t>Four deployable solar panels + two side mounted on the </a:t>
            </a:r>
            <a:r>
              <a:rPr lang="en-US" dirty="0" err="1" smtClean="0"/>
              <a:t>spaceframe</a:t>
            </a:r>
            <a:endParaRPr lang="en-US" dirty="0" smtClean="0"/>
          </a:p>
          <a:p>
            <a:pPr lvl="2"/>
            <a:r>
              <a:rPr lang="en-US" dirty="0" smtClean="0"/>
              <a:t>48 ft</a:t>
            </a:r>
            <a:r>
              <a:rPr lang="en-US" baseline="30000" dirty="0" smtClean="0"/>
              <a:t>2</a:t>
            </a:r>
            <a:r>
              <a:rPr lang="en-US" dirty="0" smtClean="0"/>
              <a:t> surface area using solar cells with 14.3% efficiency=620 watts</a:t>
            </a:r>
            <a:endParaRPr lang="en-US" baseline="30000" dirty="0" smtClean="0"/>
          </a:p>
          <a:p>
            <a:pPr lvl="1"/>
            <a:r>
              <a:rPr lang="en-US" dirty="0" smtClean="0"/>
              <a:t>3-axis stabilization using three magnetically suspended reaction wheels</a:t>
            </a:r>
          </a:p>
          <a:p>
            <a:pPr lvl="1"/>
            <a:r>
              <a:rPr lang="en-US" dirty="0" smtClean="0"/>
              <a:t>Use amateur bands from 21 MHz to 24 GHz</a:t>
            </a:r>
          </a:p>
          <a:p>
            <a:r>
              <a:rPr lang="en-US" dirty="0" smtClean="0"/>
              <a:t>In May 1990, International Team is Formed </a:t>
            </a:r>
          </a:p>
          <a:p>
            <a:pPr lvl="1"/>
            <a:r>
              <a:rPr lang="en-US" dirty="0"/>
              <a:t>AMSAT-DL received assurance of partial funding from the German </a:t>
            </a:r>
            <a:r>
              <a:rPr lang="en-US" dirty="0" smtClean="0"/>
              <a:t>Government</a:t>
            </a:r>
          </a:p>
          <a:p>
            <a:pPr lvl="1"/>
            <a:r>
              <a:rPr lang="en-US" dirty="0" smtClean="0"/>
              <a:t>AMSAT-DL secures launch on second test flight of </a:t>
            </a:r>
            <a:r>
              <a:rPr lang="en-US" dirty="0" err="1" smtClean="0"/>
              <a:t>Ariane</a:t>
            </a:r>
            <a:r>
              <a:rPr lang="en-US" dirty="0"/>
              <a:t> </a:t>
            </a:r>
            <a:r>
              <a:rPr lang="en-US" dirty="0" smtClean="0"/>
              <a:t>5  (502)</a:t>
            </a:r>
          </a:p>
          <a:p>
            <a:pPr lvl="1"/>
            <a:r>
              <a:rPr lang="en-US" dirty="0" smtClean="0"/>
              <a:t>Becomes AMSAT-NA’s most expensive program both in terms of $$$ and man-hours/more than all other programs combined</a:t>
            </a:r>
          </a:p>
        </p:txBody>
      </p:sp>
    </p:spTree>
    <p:extLst>
      <p:ext uri="{BB962C8B-B14F-4D97-AF65-F5344CB8AC3E}">
        <p14:creationId xmlns:p14="http://schemas.microsoft.com/office/powerpoint/2010/main" val="4106691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3-D Size Comparison</a:t>
            </a:r>
            <a:endParaRPr lang="en-US" dirty="0"/>
          </a:p>
        </p:txBody>
      </p:sp>
      <p:pic>
        <p:nvPicPr>
          <p:cNvPr id="4" name="Content Placeholder 3"/>
          <p:cNvPicPr>
            <a:picLocks noGrp="1" noChangeAspect="1"/>
          </p:cNvPicPr>
          <p:nvPr>
            <p:ph idx="1"/>
          </p:nvPr>
        </p:nvPicPr>
        <p:blipFill rotWithShape="1">
          <a:blip r:embed="rId2"/>
          <a:srcRect l="693" t="2624" r="6303" b="9140"/>
          <a:stretch/>
        </p:blipFill>
        <p:spPr>
          <a:xfrm>
            <a:off x="838200" y="1639198"/>
            <a:ext cx="7239000" cy="5073535"/>
          </a:xfrm>
        </p:spPr>
      </p:pic>
    </p:spTree>
    <p:extLst>
      <p:ext uri="{BB962C8B-B14F-4D97-AF65-F5344CB8AC3E}">
        <p14:creationId xmlns:p14="http://schemas.microsoft.com/office/powerpoint/2010/main" val="13122521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3-D Development</a:t>
            </a:r>
            <a:br>
              <a:rPr lang="en-US" dirty="0" smtClean="0"/>
            </a:br>
            <a:r>
              <a:rPr lang="en-US" dirty="0" smtClean="0"/>
              <a:t>“A Satellite for all Amateurs”</a:t>
            </a:r>
            <a:endParaRPr lang="en-US" dirty="0"/>
          </a:p>
        </p:txBody>
      </p:sp>
      <p:sp>
        <p:nvSpPr>
          <p:cNvPr id="3" name="Content Placeholder 2"/>
          <p:cNvSpPr>
            <a:spLocks noGrp="1"/>
          </p:cNvSpPr>
          <p:nvPr>
            <p:ph idx="1"/>
          </p:nvPr>
        </p:nvSpPr>
        <p:spPr>
          <a:xfrm>
            <a:off x="152400" y="1447800"/>
            <a:ext cx="8991600" cy="4114800"/>
          </a:xfrm>
        </p:spPr>
        <p:txBody>
          <a:bodyPr/>
          <a:lstStyle/>
          <a:p>
            <a:r>
              <a:rPr lang="en-US" dirty="0" smtClean="0"/>
              <a:t>Components from 13 Countries</a:t>
            </a:r>
          </a:p>
          <a:p>
            <a:pPr lvl="1"/>
            <a:r>
              <a:rPr lang="en-US" dirty="0" smtClean="0"/>
              <a:t>Russia		Propellant Tanks</a:t>
            </a:r>
          </a:p>
          <a:p>
            <a:pPr lvl="1"/>
            <a:r>
              <a:rPr lang="en-US" dirty="0" smtClean="0"/>
              <a:t>Japan		SCOPE Cameras</a:t>
            </a:r>
          </a:p>
          <a:p>
            <a:pPr lvl="1"/>
            <a:r>
              <a:rPr lang="en-US" dirty="0" smtClean="0"/>
              <a:t>United Kingdom	2M Transmitter/Auxiliary Batteries</a:t>
            </a:r>
          </a:p>
          <a:p>
            <a:pPr lvl="1"/>
            <a:r>
              <a:rPr lang="en-US" dirty="0" smtClean="0"/>
              <a:t>Finland		10 GHz Transmitter</a:t>
            </a:r>
          </a:p>
          <a:p>
            <a:pPr lvl="1"/>
            <a:r>
              <a:rPr lang="en-US" dirty="0" smtClean="0"/>
              <a:t>Czech Republic	Receivers</a:t>
            </a:r>
          </a:p>
          <a:p>
            <a:pPr lvl="1"/>
            <a:r>
              <a:rPr lang="en-US" dirty="0" smtClean="0"/>
              <a:t>USA		Space Frame/GPS/RUDAK/Integration</a:t>
            </a:r>
          </a:p>
          <a:p>
            <a:pPr lvl="1"/>
            <a:r>
              <a:rPr lang="en-US" dirty="0" smtClean="0"/>
              <a:t>Germany		70 CM Transmitter/LEILA/Project </a:t>
            </a:r>
            <a:r>
              <a:rPr lang="en-US" dirty="0" smtClean="0"/>
              <a:t>Management</a:t>
            </a:r>
          </a:p>
          <a:p>
            <a:pPr marL="2914650" lvl="7" indent="0">
              <a:buNone/>
            </a:pPr>
            <a:r>
              <a:rPr lang="en-US" dirty="0"/>
              <a:t>(</a:t>
            </a:r>
            <a:r>
              <a:rPr lang="en-US" dirty="0" err="1"/>
              <a:t>LEIstungsLimit</a:t>
            </a:r>
            <a:r>
              <a:rPr lang="en-US" dirty="0"/>
              <a:t> </a:t>
            </a:r>
            <a:r>
              <a:rPr lang="en-US" dirty="0" err="1"/>
              <a:t>Anzeige</a:t>
            </a:r>
            <a:r>
              <a:rPr lang="en-US" dirty="0"/>
              <a:t>)-”Alligator Eater” IF </a:t>
            </a:r>
            <a:r>
              <a:rPr lang="en-US" dirty="0" smtClean="0"/>
              <a:t>Strip</a:t>
            </a:r>
            <a:endParaRPr lang="en-US" dirty="0" smtClean="0"/>
          </a:p>
          <a:p>
            <a:pPr lvl="1"/>
            <a:r>
              <a:rPr lang="en-US" dirty="0" smtClean="0"/>
              <a:t>Canada		Radiation Testing</a:t>
            </a:r>
          </a:p>
          <a:p>
            <a:pPr lvl="1"/>
            <a:r>
              <a:rPr lang="en-US" dirty="0" smtClean="0"/>
              <a:t>Belgium		146/435/2400 MHz Receivers</a:t>
            </a:r>
          </a:p>
          <a:p>
            <a:pPr lvl="1"/>
            <a:r>
              <a:rPr lang="en-US" dirty="0" smtClean="0"/>
              <a:t>Hungary		Battery Charger Regulators</a:t>
            </a:r>
          </a:p>
          <a:p>
            <a:pPr lvl="1"/>
            <a:r>
              <a:rPr lang="en-US" dirty="0" smtClean="0"/>
              <a:t>Slovenia		21 </a:t>
            </a:r>
            <a:r>
              <a:rPr lang="en-US" dirty="0" err="1" smtClean="0"/>
              <a:t>MJz</a:t>
            </a:r>
            <a:r>
              <a:rPr lang="en-US" dirty="0" smtClean="0"/>
              <a:t>/5.7 GHZ Receivers</a:t>
            </a:r>
          </a:p>
          <a:p>
            <a:pPr lvl="1"/>
            <a:r>
              <a:rPr lang="en-US" dirty="0" smtClean="0"/>
              <a:t>France		1.2 GHz Antenna/Test Support for SBS</a:t>
            </a:r>
          </a:p>
          <a:p>
            <a:pPr lvl="1"/>
            <a:r>
              <a:rPr lang="en-US" dirty="0" smtClean="0"/>
              <a:t>New Zealand	Machine Parts</a:t>
            </a:r>
          </a:p>
          <a:p>
            <a:pPr marL="857250" lvl="2" indent="0">
              <a:buNone/>
            </a:pPr>
            <a:r>
              <a:rPr lang="en-US" dirty="0"/>
              <a:t>	</a:t>
            </a:r>
            <a:endParaRPr lang="en-US" dirty="0" smtClean="0"/>
          </a:p>
        </p:txBody>
      </p:sp>
    </p:spTree>
    <p:extLst>
      <p:ext uri="{BB962C8B-B14F-4D97-AF65-F5344CB8AC3E}">
        <p14:creationId xmlns:p14="http://schemas.microsoft.com/office/powerpoint/2010/main" val="32610173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3-D Development</a:t>
            </a:r>
            <a:br>
              <a:rPr lang="en-US" dirty="0" smtClean="0"/>
            </a:br>
            <a:r>
              <a:rPr lang="en-US" dirty="0" smtClean="0"/>
              <a:t>“A Satellite for all Amateurs”</a:t>
            </a:r>
            <a:endParaRPr lang="en-US" dirty="0"/>
          </a:p>
        </p:txBody>
      </p:sp>
      <p:sp>
        <p:nvSpPr>
          <p:cNvPr id="3" name="Content Placeholder 2"/>
          <p:cNvSpPr>
            <a:spLocks noGrp="1"/>
          </p:cNvSpPr>
          <p:nvPr>
            <p:ph idx="1"/>
          </p:nvPr>
        </p:nvSpPr>
        <p:spPr>
          <a:xfrm>
            <a:off x="152400" y="2209800"/>
            <a:ext cx="8991600" cy="4114800"/>
          </a:xfrm>
        </p:spPr>
        <p:txBody>
          <a:bodyPr/>
          <a:lstStyle/>
          <a:p>
            <a:r>
              <a:rPr lang="en-US" dirty="0" smtClean="0"/>
              <a:t>Phase 3-D Integration Facility </a:t>
            </a:r>
          </a:p>
          <a:p>
            <a:pPr lvl="1"/>
            <a:r>
              <a:rPr lang="en-US" dirty="0" smtClean="0"/>
              <a:t>Leased space secured in 1993 at the Orlando International Airport Foreign Trade Zone</a:t>
            </a:r>
          </a:p>
          <a:p>
            <a:pPr lvl="1"/>
            <a:r>
              <a:rPr lang="en-US" dirty="0" smtClean="0"/>
              <a:t>Clean room constructed</a:t>
            </a:r>
          </a:p>
          <a:p>
            <a:pPr lvl="1"/>
            <a:r>
              <a:rPr lang="en-US" dirty="0" smtClean="0"/>
              <a:t>Satellite integration starts in 1994</a:t>
            </a:r>
          </a:p>
          <a:p>
            <a:pPr lvl="1"/>
            <a:r>
              <a:rPr lang="en-US" dirty="0" smtClean="0"/>
              <a:t>Weber State, UT builds the </a:t>
            </a:r>
            <a:r>
              <a:rPr lang="en-US" dirty="0" err="1" smtClean="0"/>
              <a:t>spaceframe</a:t>
            </a:r>
            <a:r>
              <a:rPr lang="en-US" dirty="0" smtClean="0"/>
              <a:t>/shipped to Orlando</a:t>
            </a:r>
          </a:p>
          <a:p>
            <a:pPr lvl="1"/>
            <a:r>
              <a:rPr lang="en-US" dirty="0" smtClean="0"/>
              <a:t>Lou McFadin, W5DID becomes lab manager in 1996</a:t>
            </a:r>
          </a:p>
          <a:p>
            <a:pPr marL="857250" lvl="2" indent="0">
              <a:buNone/>
            </a:pPr>
            <a:r>
              <a:rPr lang="en-US" dirty="0"/>
              <a:t>	</a:t>
            </a:r>
            <a:endParaRPr lang="en-US" dirty="0" smtClean="0"/>
          </a:p>
        </p:txBody>
      </p:sp>
    </p:spTree>
    <p:extLst>
      <p:ext uri="{BB962C8B-B14F-4D97-AF65-F5344CB8AC3E}">
        <p14:creationId xmlns:p14="http://schemas.microsoft.com/office/powerpoint/2010/main" val="358924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6858000" cy="990600"/>
          </a:xfrm>
        </p:spPr>
        <p:txBody>
          <a:bodyPr/>
          <a:lstStyle/>
          <a:p>
            <a:r>
              <a:rPr lang="en-US" dirty="0" smtClean="0"/>
              <a:t>Phase 3-D in the Orlando Clean Room</a:t>
            </a:r>
            <a:endParaRPr lang="en-US" dirty="0"/>
          </a:p>
        </p:txBody>
      </p:sp>
      <p:pic>
        <p:nvPicPr>
          <p:cNvPr id="4" name="Picture 2" descr="C:\Documents and Settings\jan\My Documents\My Pictures\147_jay_lou_chuck_bob_sat_hochkant.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03" t="820" r="-179" b="327"/>
          <a:stretch/>
        </p:blipFill>
        <p:spPr bwMode="auto">
          <a:xfrm>
            <a:off x="990600" y="1551960"/>
            <a:ext cx="7248536" cy="5306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6266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010400" cy="990600"/>
          </a:xfrm>
        </p:spPr>
        <p:txBody>
          <a:bodyPr/>
          <a:lstStyle/>
          <a:p>
            <a:r>
              <a:rPr lang="en-US" dirty="0" smtClean="0"/>
              <a:t>Phase 3-D Design Considerations:</a:t>
            </a:r>
            <a:br>
              <a:rPr lang="en-US" dirty="0" smtClean="0"/>
            </a:br>
            <a:r>
              <a:rPr lang="en-US" dirty="0" smtClean="0"/>
              <a:t>Ease of Use and Greater Flexibility</a:t>
            </a:r>
            <a:endParaRPr lang="en-US" dirty="0"/>
          </a:p>
        </p:txBody>
      </p:sp>
      <p:sp>
        <p:nvSpPr>
          <p:cNvPr id="3" name="Content Placeholder 2"/>
          <p:cNvSpPr>
            <a:spLocks noGrp="1"/>
          </p:cNvSpPr>
          <p:nvPr>
            <p:ph idx="1"/>
          </p:nvPr>
        </p:nvSpPr>
        <p:spPr>
          <a:xfrm>
            <a:off x="0" y="1524000"/>
            <a:ext cx="8915400" cy="4114800"/>
          </a:xfrm>
        </p:spPr>
        <p:txBody>
          <a:bodyPr/>
          <a:lstStyle/>
          <a:p>
            <a:r>
              <a:rPr lang="en-US" dirty="0" smtClean="0"/>
              <a:t>Transmitters will have significantly higher output powers</a:t>
            </a:r>
          </a:p>
          <a:p>
            <a:r>
              <a:rPr lang="en-US" dirty="0" smtClean="0"/>
              <a:t>Antennas will have higher gain than on AO-10 and AO-13</a:t>
            </a:r>
          </a:p>
          <a:p>
            <a:r>
              <a:rPr lang="en-US" dirty="0" smtClean="0"/>
              <a:t>Antennas will always point toward Earth</a:t>
            </a:r>
          </a:p>
          <a:p>
            <a:pPr lvl="1"/>
            <a:r>
              <a:rPr lang="en-US" dirty="0" smtClean="0"/>
              <a:t>Requires the satellite to “know” its orientation with respect to space as well as to Earth using sun and Earth sensors</a:t>
            </a:r>
          </a:p>
          <a:p>
            <a:pPr lvl="1"/>
            <a:r>
              <a:rPr lang="en-US" dirty="0" smtClean="0"/>
              <a:t>Re-orient the spacecraft using 3 magnetically suspended, orthogonally mounted reaction wheels coupled with three Nutation Dampers and two rings of electromagnets, the field of which can be stepped through six directions when operated in the Earth’s magnetic field</a:t>
            </a:r>
          </a:p>
          <a:p>
            <a:pPr lvl="1"/>
            <a:r>
              <a:rPr lang="en-US" dirty="0" smtClean="0"/>
              <a:t>Adjust the pointing angle continuously to cause the antennas on the top of the spacecraft to point towards the center of the Earth</a:t>
            </a:r>
          </a:p>
          <a:p>
            <a:pPr lvl="1"/>
            <a:r>
              <a:rPr lang="en-US" dirty="0" smtClean="0"/>
              <a:t>Thermal control system needed as spacecraft will not spin</a:t>
            </a:r>
          </a:p>
          <a:p>
            <a:pPr lvl="2"/>
            <a:r>
              <a:rPr lang="en-US" dirty="0" smtClean="0"/>
              <a:t>Use four passive heat pipes filled with anhydrous ammonia mounted inside </a:t>
            </a:r>
          </a:p>
          <a:p>
            <a:pPr lvl="2"/>
            <a:r>
              <a:rPr lang="en-US" dirty="0" smtClean="0"/>
              <a:t>Indirect re-radiation of the heat from internal equipment mounting panels to side panels that are deliberately allowed to become cold</a:t>
            </a:r>
            <a:endParaRPr lang="en-US" dirty="0"/>
          </a:p>
        </p:txBody>
      </p:sp>
    </p:spTree>
    <p:extLst>
      <p:ext uri="{BB962C8B-B14F-4D97-AF65-F5344CB8AC3E}">
        <p14:creationId xmlns:p14="http://schemas.microsoft.com/office/powerpoint/2010/main" val="20707194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3-D Orbit</a:t>
            </a:r>
            <a:endParaRPr lang="en-US" dirty="0"/>
          </a:p>
        </p:txBody>
      </p:sp>
      <p:pic>
        <p:nvPicPr>
          <p:cNvPr id="4" name="Content Placeholder 3" descr="NeatConnect_07_13_2014_20_39_03.jpg"/>
          <p:cNvPicPr>
            <a:picLocks noGrp="1" noChangeAspect="1"/>
          </p:cNvPicPr>
          <p:nvPr>
            <p:ph idx="1"/>
          </p:nvPr>
        </p:nvPicPr>
        <p:blipFill rotWithShape="1">
          <a:blip r:embed="rId2">
            <a:extLst>
              <a:ext uri="{28A0092B-C50C-407E-A947-70E740481C1C}">
                <a14:useLocalDpi xmlns:a14="http://schemas.microsoft.com/office/drawing/2010/main" val="0"/>
              </a:ext>
            </a:extLst>
          </a:blip>
          <a:srcRect l="7156" t="20035" r="8099" b="9150"/>
          <a:stretch/>
        </p:blipFill>
        <p:spPr>
          <a:xfrm>
            <a:off x="914400" y="1600200"/>
            <a:ext cx="7782341" cy="5062464"/>
          </a:xfrm>
        </p:spPr>
      </p:pic>
      <p:sp>
        <p:nvSpPr>
          <p:cNvPr id="5" name="TextBox 4"/>
          <p:cNvSpPr txBox="1"/>
          <p:nvPr/>
        </p:nvSpPr>
        <p:spPr>
          <a:xfrm>
            <a:off x="381000" y="6324600"/>
            <a:ext cx="8153344" cy="400110"/>
          </a:xfrm>
          <a:prstGeom prst="rect">
            <a:avLst/>
          </a:prstGeom>
          <a:noFill/>
        </p:spPr>
        <p:txBody>
          <a:bodyPr wrap="none" rtlCol="0">
            <a:spAutoFit/>
          </a:bodyPr>
          <a:lstStyle/>
          <a:p>
            <a:r>
              <a:rPr lang="en-US" sz="2000" dirty="0" smtClean="0"/>
              <a:t>Orbit: High </a:t>
            </a:r>
            <a:r>
              <a:rPr lang="en-US" sz="2000" dirty="0" err="1" smtClean="0"/>
              <a:t>Molynia</a:t>
            </a:r>
            <a:r>
              <a:rPr lang="en-US" sz="2000" dirty="0" smtClean="0"/>
              <a:t> 29,000 Miles x 2400 Miles/Orbital Period 16 Hours</a:t>
            </a:r>
            <a:endParaRPr lang="en-US" sz="2000" dirty="0"/>
          </a:p>
        </p:txBody>
      </p:sp>
    </p:spTree>
    <p:extLst>
      <p:ext uri="{BB962C8B-B14F-4D97-AF65-F5344CB8AC3E}">
        <p14:creationId xmlns:p14="http://schemas.microsoft.com/office/powerpoint/2010/main" val="21639792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 Capabilities</a:t>
            </a:r>
            <a:endParaRPr lang="en-US" dirty="0"/>
          </a:p>
        </p:txBody>
      </p:sp>
      <p:sp>
        <p:nvSpPr>
          <p:cNvPr id="3" name="Content Placeholder 2"/>
          <p:cNvSpPr>
            <a:spLocks noGrp="1"/>
          </p:cNvSpPr>
          <p:nvPr>
            <p:ph idx="1"/>
          </p:nvPr>
        </p:nvSpPr>
        <p:spPr>
          <a:xfrm>
            <a:off x="228600" y="1600200"/>
            <a:ext cx="8610600" cy="1295400"/>
          </a:xfrm>
        </p:spPr>
        <p:txBody>
          <a:bodyPr/>
          <a:lstStyle/>
          <a:p>
            <a:r>
              <a:rPr lang="en-US" dirty="0"/>
              <a:t>Major Improvement in RF Capabilities using </a:t>
            </a:r>
            <a:r>
              <a:rPr lang="en-US" dirty="0" smtClean="0"/>
              <a:t>a 10.7 MHz </a:t>
            </a:r>
            <a:r>
              <a:rPr lang="en-US" dirty="0"/>
              <a:t>IF Matrix </a:t>
            </a:r>
            <a:r>
              <a:rPr lang="en-US" dirty="0" smtClean="0"/>
              <a:t>with LEILA used on V-Band thru L-Band uplinks</a:t>
            </a:r>
          </a:p>
          <a:p>
            <a:pPr lvl="1"/>
            <a:r>
              <a:rPr lang="en-US" dirty="0" smtClean="0"/>
              <a:t>Multiple options for combining of uplinks and downlinks</a:t>
            </a:r>
            <a:endParaRPr lang="en-US" dirty="0"/>
          </a:p>
          <a:p>
            <a:pPr marL="0" indent="0">
              <a:buNone/>
            </a:pPr>
            <a:endParaRPr lang="en-US" dirty="0"/>
          </a:p>
        </p:txBody>
      </p:sp>
      <p:sp>
        <p:nvSpPr>
          <p:cNvPr id="5" name="TextBox 4"/>
          <p:cNvSpPr txBox="1"/>
          <p:nvPr/>
        </p:nvSpPr>
        <p:spPr>
          <a:xfrm>
            <a:off x="304800" y="3200400"/>
            <a:ext cx="3733800" cy="3477875"/>
          </a:xfrm>
          <a:prstGeom prst="rect">
            <a:avLst/>
          </a:prstGeom>
          <a:noFill/>
        </p:spPr>
        <p:txBody>
          <a:bodyPr wrap="square" rtlCol="0">
            <a:spAutoFit/>
          </a:bodyPr>
          <a:lstStyle/>
          <a:p>
            <a:r>
              <a:rPr lang="en-US" sz="2000" b="1" dirty="0" smtClean="0"/>
              <a:t>Receivers (Earth &gt; Satellite)</a:t>
            </a:r>
          </a:p>
          <a:p>
            <a:endParaRPr lang="en-US" sz="2000" dirty="0"/>
          </a:p>
          <a:p>
            <a:pPr marL="171450" indent="-171450">
              <a:buFont typeface="Wingdings" charset="0"/>
              <a:buChar char=""/>
            </a:pPr>
            <a:r>
              <a:rPr lang="en-US" sz="2000" dirty="0" smtClean="0">
                <a:sym typeface="Wingdings"/>
              </a:rPr>
              <a:t>21.210 - 21.250 MHz</a:t>
            </a:r>
          </a:p>
          <a:p>
            <a:pPr marL="171450" indent="-171450">
              <a:buFont typeface="Wingdings" charset="0"/>
              <a:buChar char=""/>
            </a:pPr>
            <a:r>
              <a:rPr lang="en-US" sz="2000" dirty="0" smtClean="0">
                <a:sym typeface="Wingdings"/>
              </a:rPr>
              <a:t>24.920 - 24.960 MHz</a:t>
            </a:r>
          </a:p>
          <a:p>
            <a:pPr marL="171450" indent="-171450">
              <a:buFont typeface="Wingdings" charset="0"/>
              <a:buChar char=""/>
            </a:pPr>
            <a:r>
              <a:rPr lang="en-US" sz="2000" dirty="0" smtClean="0">
                <a:sym typeface="Wingdings"/>
              </a:rPr>
              <a:t>145.800-145.990 MHz</a:t>
            </a:r>
          </a:p>
          <a:p>
            <a:pPr marL="171450" indent="-171450">
              <a:buFont typeface="Wingdings" charset="0"/>
              <a:buChar char=""/>
            </a:pPr>
            <a:r>
              <a:rPr lang="en-US" sz="2000" dirty="0" smtClean="0">
                <a:sym typeface="Wingdings"/>
              </a:rPr>
              <a:t>435.300-435.800 MHz</a:t>
            </a:r>
          </a:p>
          <a:p>
            <a:pPr marL="171450" indent="-171450">
              <a:buFont typeface="Wingdings" charset="0"/>
              <a:buChar char=""/>
            </a:pPr>
            <a:r>
              <a:rPr lang="en-US" sz="2000" dirty="0" smtClean="0">
                <a:sym typeface="Wingdings"/>
              </a:rPr>
              <a:t>1268.075-1268.575 MHz</a:t>
            </a:r>
          </a:p>
          <a:p>
            <a:pPr marL="171450" indent="-171450">
              <a:buFont typeface="Wingdings" charset="0"/>
              <a:buChar char=""/>
            </a:pPr>
            <a:r>
              <a:rPr lang="en-US" sz="2000" dirty="0" smtClean="0">
                <a:sym typeface="Wingdings"/>
              </a:rPr>
              <a:t>1269.000-1269.250 MHz</a:t>
            </a:r>
          </a:p>
          <a:p>
            <a:pPr marL="171450" indent="-171450">
              <a:buFont typeface="Wingdings" charset="0"/>
              <a:buChar char=""/>
            </a:pPr>
            <a:r>
              <a:rPr lang="en-US" sz="2000" dirty="0" smtClean="0">
                <a:sym typeface="Wingdings"/>
              </a:rPr>
              <a:t>2400.100-2446.700 MHz</a:t>
            </a:r>
          </a:p>
          <a:p>
            <a:pPr marL="171450" indent="-171450">
              <a:buFont typeface="Wingdings" charset="0"/>
              <a:buChar char=""/>
            </a:pPr>
            <a:r>
              <a:rPr lang="en-US" sz="2000" dirty="0" smtClean="0">
                <a:sym typeface="Wingdings"/>
              </a:rPr>
              <a:t>2446.200-2446.700 MHz</a:t>
            </a:r>
          </a:p>
          <a:p>
            <a:pPr marL="171450" indent="-171450">
              <a:buFont typeface="Wingdings" charset="0"/>
              <a:buChar char=""/>
            </a:pPr>
            <a:r>
              <a:rPr lang="en-US" sz="2000" dirty="0" smtClean="0">
                <a:sym typeface="Wingdings"/>
              </a:rPr>
              <a:t>5668.300-5668.800 MHz</a:t>
            </a:r>
            <a:endParaRPr lang="en-US" sz="2000" dirty="0"/>
          </a:p>
        </p:txBody>
      </p:sp>
      <p:sp>
        <p:nvSpPr>
          <p:cNvPr id="6" name="TextBox 5"/>
          <p:cNvSpPr txBox="1"/>
          <p:nvPr/>
        </p:nvSpPr>
        <p:spPr>
          <a:xfrm>
            <a:off x="4038600" y="3200400"/>
            <a:ext cx="5105400" cy="2246769"/>
          </a:xfrm>
          <a:prstGeom prst="rect">
            <a:avLst/>
          </a:prstGeom>
          <a:noFill/>
        </p:spPr>
        <p:txBody>
          <a:bodyPr wrap="square" rtlCol="0">
            <a:spAutoFit/>
          </a:bodyPr>
          <a:lstStyle/>
          <a:p>
            <a:pPr algn="l"/>
            <a:r>
              <a:rPr lang="en-US" sz="2000" b="1" dirty="0" smtClean="0"/>
              <a:t>Transmitters (Satellite &gt; Earth)</a:t>
            </a:r>
          </a:p>
          <a:p>
            <a:pPr algn="l"/>
            <a:endParaRPr lang="en-US" sz="2000" dirty="0"/>
          </a:p>
          <a:p>
            <a:pPr marL="171450" indent="-171450" algn="l">
              <a:buFont typeface="Wingdings" charset="0"/>
              <a:buChar char=""/>
            </a:pPr>
            <a:r>
              <a:rPr lang="en-US" sz="2000" dirty="0" smtClean="0">
                <a:sym typeface="Wingdings"/>
              </a:rPr>
              <a:t>145.805-145.990 MHz (≈250W PEP) </a:t>
            </a:r>
          </a:p>
          <a:p>
            <a:pPr marL="171450" indent="-171450" algn="l">
              <a:buFont typeface="Wingdings" charset="0"/>
              <a:buChar char=""/>
            </a:pPr>
            <a:r>
              <a:rPr lang="en-US" sz="2000" dirty="0" smtClean="0">
                <a:sym typeface="Wingdings"/>
              </a:rPr>
              <a:t>435.475-436.200 MHz  (≈250W PEP)</a:t>
            </a:r>
          </a:p>
          <a:p>
            <a:pPr marL="171450" indent="-171450" algn="l">
              <a:buFont typeface="Wingdings" charset="0"/>
              <a:buChar char=""/>
            </a:pPr>
            <a:r>
              <a:rPr lang="en-US" sz="2000" dirty="0" smtClean="0">
                <a:sym typeface="Wingdings"/>
              </a:rPr>
              <a:t>2400.225-2400.950 MHz (≈250W PEP)</a:t>
            </a:r>
          </a:p>
          <a:p>
            <a:pPr marL="171450" indent="-171450" algn="l">
              <a:buFont typeface="Wingdings" charset="0"/>
              <a:buChar char=""/>
            </a:pPr>
            <a:r>
              <a:rPr lang="en-US" sz="2000" dirty="0" smtClean="0">
                <a:sym typeface="Wingdings"/>
              </a:rPr>
              <a:t>10.451025-10.451750 GHz (≈ 40W PEP)</a:t>
            </a:r>
          </a:p>
          <a:p>
            <a:pPr marL="171450" indent="-171450" algn="l">
              <a:buFont typeface="Wingdings" charset="0"/>
              <a:buChar char=""/>
            </a:pPr>
            <a:r>
              <a:rPr lang="en-US" sz="2000" dirty="0" smtClean="0">
                <a:sym typeface="Wingdings"/>
              </a:rPr>
              <a:t>24.048025-24.048750 GHz</a:t>
            </a:r>
            <a:endParaRPr lang="en-US" sz="2000" dirty="0"/>
          </a:p>
        </p:txBody>
      </p:sp>
      <p:sp>
        <p:nvSpPr>
          <p:cNvPr id="8" name="TextBox 7"/>
          <p:cNvSpPr txBox="1"/>
          <p:nvPr/>
        </p:nvSpPr>
        <p:spPr>
          <a:xfrm>
            <a:off x="4180145" y="6019800"/>
            <a:ext cx="4494853" cy="369332"/>
          </a:xfrm>
          <a:prstGeom prst="rect">
            <a:avLst/>
          </a:prstGeom>
          <a:noFill/>
        </p:spPr>
        <p:txBody>
          <a:bodyPr wrap="none" rtlCol="0">
            <a:spAutoFit/>
          </a:bodyPr>
          <a:lstStyle/>
          <a:p>
            <a:r>
              <a:rPr lang="en-US" sz="1800" dirty="0" smtClean="0"/>
              <a:t>Microwave Frequencies:  “Use it or lose it”</a:t>
            </a:r>
            <a:endParaRPr lang="en-US" sz="1800" dirty="0"/>
          </a:p>
        </p:txBody>
      </p:sp>
    </p:spTree>
    <p:extLst>
      <p:ext uri="{BB962C8B-B14F-4D97-AF65-F5344CB8AC3E}">
        <p14:creationId xmlns:p14="http://schemas.microsoft.com/office/powerpoint/2010/main" val="8552986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Challenging Development Program</a:t>
            </a:r>
            <a:endParaRPr lang="en-US" dirty="0"/>
          </a:p>
        </p:txBody>
      </p:sp>
      <p:sp>
        <p:nvSpPr>
          <p:cNvPr id="3" name="Content Placeholder 2"/>
          <p:cNvSpPr>
            <a:spLocks noGrp="1"/>
          </p:cNvSpPr>
          <p:nvPr>
            <p:ph idx="1"/>
          </p:nvPr>
        </p:nvSpPr>
        <p:spPr>
          <a:xfrm>
            <a:off x="228600" y="1600200"/>
            <a:ext cx="8915400" cy="4114800"/>
          </a:xfrm>
        </p:spPr>
        <p:txBody>
          <a:bodyPr/>
          <a:lstStyle/>
          <a:p>
            <a:r>
              <a:rPr lang="en-US" dirty="0" smtClean="0"/>
              <a:t>AMSAT-NA raised $2 million (with help from ARRL)</a:t>
            </a:r>
          </a:p>
          <a:p>
            <a:r>
              <a:rPr lang="en-US" dirty="0" smtClean="0"/>
              <a:t>Integration facility built in Orlando in 1994</a:t>
            </a:r>
          </a:p>
          <a:p>
            <a:r>
              <a:rPr lang="en-US" dirty="0" smtClean="0"/>
              <a:t>Originally to fly on 2</a:t>
            </a:r>
            <a:r>
              <a:rPr lang="en-US" baseline="30000" dirty="0" smtClean="0"/>
              <a:t>nd</a:t>
            </a:r>
            <a:r>
              <a:rPr lang="en-US" dirty="0" smtClean="0"/>
              <a:t> </a:t>
            </a:r>
            <a:r>
              <a:rPr lang="en-US" dirty="0" err="1" smtClean="0"/>
              <a:t>Ariane</a:t>
            </a:r>
            <a:r>
              <a:rPr lang="en-US" dirty="0" smtClean="0"/>
              <a:t> 5 (502) Test Launch in 1997</a:t>
            </a:r>
          </a:p>
          <a:p>
            <a:r>
              <a:rPr lang="en-US" dirty="0" smtClean="0"/>
              <a:t>First </a:t>
            </a:r>
            <a:r>
              <a:rPr lang="en-US" dirty="0" err="1" smtClean="0"/>
              <a:t>Ariane</a:t>
            </a:r>
            <a:r>
              <a:rPr lang="en-US" dirty="0" smtClean="0"/>
              <a:t> V flight demonstrated higher than expected forces exerted on payloads</a:t>
            </a:r>
          </a:p>
          <a:p>
            <a:r>
              <a:rPr lang="en-US" dirty="0" smtClean="0"/>
              <a:t>Phase 3-D required an upgrading of the spacecraft structure to meet new G-force requirements-delays completion</a:t>
            </a:r>
          </a:p>
          <a:p>
            <a:pPr lvl="1"/>
            <a:r>
              <a:rPr lang="en-US" dirty="0" smtClean="0"/>
              <a:t>Development time also influenced by additional capabilities added to the spacecraft (“mission creep”)</a:t>
            </a:r>
          </a:p>
          <a:p>
            <a:pPr lvl="2"/>
            <a:r>
              <a:rPr lang="en-US" dirty="0" smtClean="0"/>
              <a:t>Example:  The addition of a Laser Communications Experiment</a:t>
            </a:r>
          </a:p>
          <a:p>
            <a:r>
              <a:rPr lang="en-US" dirty="0" smtClean="0"/>
              <a:t>Extensive Testing </a:t>
            </a:r>
          </a:p>
          <a:p>
            <a:pPr lvl="1"/>
            <a:r>
              <a:rPr lang="en-US" dirty="0" smtClean="0"/>
              <a:t>Thermal vacuum testing @ Orbital Sciences, Gaithersburg, MD</a:t>
            </a:r>
          </a:p>
          <a:p>
            <a:pPr lvl="1"/>
            <a:r>
              <a:rPr lang="en-US" dirty="0" smtClean="0"/>
              <a:t>Vibration Testing @ GSFC, Greenbelt, MD</a:t>
            </a:r>
          </a:p>
        </p:txBody>
      </p:sp>
    </p:spTree>
    <p:extLst>
      <p:ext uri="{BB962C8B-B14F-4D97-AF65-F5344CB8AC3E}">
        <p14:creationId xmlns:p14="http://schemas.microsoft.com/office/powerpoint/2010/main" val="21088604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3-D mounted in the SBS</a:t>
            </a:r>
            <a:endParaRPr lang="en-US" dirty="0"/>
          </a:p>
        </p:txBody>
      </p:sp>
      <p:pic>
        <p:nvPicPr>
          <p:cNvPr id="6" name="Content Placeholder 5" descr="Phase 3-D.png"/>
          <p:cNvPicPr>
            <a:picLocks noGrp="1" noChangeAspect="1"/>
          </p:cNvPicPr>
          <p:nvPr>
            <p:ph idx="1"/>
          </p:nvPr>
        </p:nvPicPr>
        <p:blipFill rotWithShape="1">
          <a:blip r:embed="rId2">
            <a:extLst>
              <a:ext uri="{28A0092B-C50C-407E-A947-70E740481C1C}">
                <a14:useLocalDpi xmlns:a14="http://schemas.microsoft.com/office/drawing/2010/main" val="0"/>
              </a:ext>
            </a:extLst>
          </a:blip>
          <a:srcRect l="-54" t="813" r="1" b="7489"/>
          <a:stretch/>
        </p:blipFill>
        <p:spPr>
          <a:xfrm>
            <a:off x="1447800" y="1600200"/>
            <a:ext cx="6938416" cy="4769281"/>
          </a:xfrm>
        </p:spPr>
      </p:pic>
    </p:spTree>
    <p:extLst>
      <p:ext uri="{BB962C8B-B14F-4D97-AF65-F5344CB8AC3E}">
        <p14:creationId xmlns:p14="http://schemas.microsoft.com/office/powerpoint/2010/main" val="1924696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OSCAR-II</a:t>
            </a:r>
            <a:endParaRPr lang="en-US" dirty="0"/>
          </a:p>
        </p:txBody>
      </p:sp>
      <p:sp>
        <p:nvSpPr>
          <p:cNvPr id="3" name="Content Placeholder 2"/>
          <p:cNvSpPr>
            <a:spLocks noGrp="1"/>
          </p:cNvSpPr>
          <p:nvPr>
            <p:ph idx="1"/>
          </p:nvPr>
        </p:nvSpPr>
        <p:spPr>
          <a:xfrm>
            <a:off x="685800" y="1676400"/>
            <a:ext cx="8458200" cy="4114800"/>
          </a:xfrm>
        </p:spPr>
        <p:txBody>
          <a:bodyPr/>
          <a:lstStyle/>
          <a:p>
            <a:r>
              <a:rPr lang="en-US" dirty="0" smtClean="0"/>
              <a:t>OSCAR-2 Launched 2 JUN 62</a:t>
            </a:r>
          </a:p>
          <a:p>
            <a:pPr lvl="1"/>
            <a:r>
              <a:rPr lang="en-US" dirty="0" smtClean="0"/>
              <a:t>Structurally/electrically similar to OSCAR-1</a:t>
            </a:r>
          </a:p>
          <a:p>
            <a:pPr lvl="1"/>
            <a:r>
              <a:rPr lang="en-US" dirty="0" smtClean="0"/>
              <a:t>Power reduced to 100mw to extend battery life</a:t>
            </a:r>
          </a:p>
          <a:p>
            <a:pPr lvl="1"/>
            <a:r>
              <a:rPr lang="en-US" dirty="0" smtClean="0"/>
              <a:t>Modifications to thermal coating to cool the spacecraft</a:t>
            </a:r>
          </a:p>
          <a:p>
            <a:pPr lvl="1"/>
            <a:r>
              <a:rPr lang="en-US" dirty="0" smtClean="0"/>
              <a:t>Modified the sensing system to measure accurately s/c temperatures as battery decayed</a:t>
            </a:r>
          </a:p>
          <a:p>
            <a:pPr lvl="1"/>
            <a:r>
              <a:rPr lang="en-US" dirty="0" smtClean="0"/>
              <a:t>Apogee 390 km</a:t>
            </a:r>
          </a:p>
          <a:p>
            <a:pPr lvl="1"/>
            <a:r>
              <a:rPr lang="en-US" dirty="0" smtClean="0"/>
              <a:t>19-day life/de-orbited </a:t>
            </a:r>
          </a:p>
          <a:p>
            <a:pPr marL="457200" lvl="1" indent="0">
              <a:buNone/>
            </a:pPr>
            <a:endParaRPr lang="en-US" dirty="0" smtClean="0"/>
          </a:p>
          <a:p>
            <a:r>
              <a:rPr lang="en-US" dirty="0" smtClean="0"/>
              <a:t>First US Government/Commercial Transponder 	</a:t>
            </a:r>
          </a:p>
          <a:p>
            <a:pPr lvl="1"/>
            <a:r>
              <a:rPr lang="en-US" dirty="0" smtClean="0"/>
              <a:t>Telstar launched in 10 JUL 62 (highlighted by </a:t>
            </a:r>
            <a:r>
              <a:rPr lang="en-US" u="sng" dirty="0" smtClean="0"/>
              <a:t>The Ventures)</a:t>
            </a:r>
          </a:p>
          <a:p>
            <a:pPr lvl="1"/>
            <a:r>
              <a:rPr lang="en-US" dirty="0" smtClean="0"/>
              <a:t>TV, Telephone &amp; Data</a:t>
            </a:r>
          </a:p>
          <a:p>
            <a:pPr lvl="1"/>
            <a:r>
              <a:rPr lang="en-US" dirty="0" smtClean="0"/>
              <a:t>Huge Ground stations w/conical cone antenna: 177 ft. weighing 380 short tons (340,000 kg) housed in a 14 story </a:t>
            </a:r>
            <a:r>
              <a:rPr lang="en-US" dirty="0" err="1" smtClean="0"/>
              <a:t>radome</a:t>
            </a:r>
            <a:endParaRPr lang="en-US" dirty="0"/>
          </a:p>
        </p:txBody>
      </p:sp>
    </p:spTree>
    <p:extLst>
      <p:ext uri="{BB962C8B-B14F-4D97-AF65-F5344CB8AC3E}">
        <p14:creationId xmlns:p14="http://schemas.microsoft.com/office/powerpoint/2010/main" val="41123289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Fueling P3-D</a:t>
            </a:r>
            <a:endParaRPr lang="en-US" dirty="0"/>
          </a:p>
        </p:txBody>
      </p:sp>
      <p:pic>
        <p:nvPicPr>
          <p:cNvPr id="4" name="Picture 2" descr="D:\Amateur Radio Satellites\051 AMSAT OSCAR 40\029 092-05.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33" t="332" b="-981"/>
          <a:stretch/>
        </p:blipFill>
        <p:spPr bwMode="auto">
          <a:xfrm>
            <a:off x="1219200" y="1568056"/>
            <a:ext cx="6984496" cy="5289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868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3-D</a:t>
            </a:r>
            <a:endParaRPr lang="en-US" dirty="0"/>
          </a:p>
        </p:txBody>
      </p:sp>
      <p:sp>
        <p:nvSpPr>
          <p:cNvPr id="3" name="Content Placeholder 2"/>
          <p:cNvSpPr>
            <a:spLocks noGrp="1"/>
          </p:cNvSpPr>
          <p:nvPr>
            <p:ph idx="1"/>
          </p:nvPr>
        </p:nvSpPr>
        <p:spPr>
          <a:xfrm>
            <a:off x="134" y="1447800"/>
            <a:ext cx="9143865" cy="4114800"/>
          </a:xfrm>
        </p:spPr>
        <p:txBody>
          <a:bodyPr/>
          <a:lstStyle/>
          <a:p>
            <a:r>
              <a:rPr lang="en-US" dirty="0"/>
              <a:t>Satellite delivered to </a:t>
            </a:r>
            <a:r>
              <a:rPr lang="en-US" dirty="0" smtClean="0"/>
              <a:t>Paris and </a:t>
            </a:r>
            <a:r>
              <a:rPr lang="en-US" dirty="0"/>
              <a:t>then </a:t>
            </a:r>
            <a:r>
              <a:rPr lang="en-US" dirty="0" err="1"/>
              <a:t>Kourou</a:t>
            </a:r>
            <a:r>
              <a:rPr lang="en-US" dirty="0"/>
              <a:t> in February </a:t>
            </a:r>
            <a:r>
              <a:rPr lang="en-US" dirty="0" smtClean="0"/>
              <a:t>2000</a:t>
            </a:r>
          </a:p>
          <a:p>
            <a:r>
              <a:rPr lang="en-US" dirty="0" smtClean="0"/>
              <a:t>Weight @ Launch including fuel:  1,300 </a:t>
            </a:r>
            <a:r>
              <a:rPr lang="en-US" dirty="0" err="1" smtClean="0"/>
              <a:t>lbs</a:t>
            </a:r>
            <a:endParaRPr lang="en-US" dirty="0" smtClean="0"/>
          </a:p>
          <a:p>
            <a:r>
              <a:rPr lang="en-US" dirty="0" smtClean="0"/>
              <a:t>Width:  7.5 ft.  Height 3.0 ft.</a:t>
            </a:r>
          </a:p>
          <a:p>
            <a:r>
              <a:rPr lang="en-US" dirty="0" smtClean="0"/>
              <a:t>Solar Panel Wingspan:  &gt;20 ft./Cells produce 620 Watts</a:t>
            </a:r>
          </a:p>
          <a:p>
            <a:r>
              <a:rPr lang="en-US" dirty="0" smtClean="0"/>
              <a:t>AMSAT also built the Specific Bearing Structure (SBS)</a:t>
            </a:r>
          </a:p>
          <a:p>
            <a:pPr lvl="1"/>
            <a:r>
              <a:rPr lang="en-US" dirty="0" smtClean="0"/>
              <a:t>Houses P-3D and supports the primary payload (commercial satellite)</a:t>
            </a:r>
          </a:p>
          <a:p>
            <a:pPr lvl="1"/>
            <a:r>
              <a:rPr lang="en-US" dirty="0" smtClean="0"/>
              <a:t>Offsets a portion of the launch costs</a:t>
            </a:r>
            <a:endParaRPr lang="en-US" dirty="0"/>
          </a:p>
          <a:p>
            <a:r>
              <a:rPr lang="en-US" dirty="0"/>
              <a:t>Launched on 26 NOV 00 on the </a:t>
            </a:r>
            <a:r>
              <a:rPr lang="en-US" dirty="0" smtClean="0"/>
              <a:t>507 </a:t>
            </a:r>
            <a:r>
              <a:rPr lang="en-US" dirty="0" err="1"/>
              <a:t>Ariane</a:t>
            </a:r>
            <a:r>
              <a:rPr lang="en-US" dirty="0"/>
              <a:t> V  </a:t>
            </a:r>
            <a:r>
              <a:rPr lang="en-US" dirty="0" smtClean="0"/>
              <a:t>launch</a:t>
            </a:r>
          </a:p>
          <a:p>
            <a:r>
              <a:rPr lang="en-US" dirty="0" smtClean="0"/>
              <a:t>Initially placed in GTO and designated AO-40</a:t>
            </a:r>
          </a:p>
          <a:p>
            <a:pPr lvl="1"/>
            <a:r>
              <a:rPr lang="en-US" dirty="0" smtClean="0"/>
              <a:t>Temporary, “self-cleaning” orbit</a:t>
            </a:r>
          </a:p>
          <a:p>
            <a:pPr lvl="1"/>
            <a:r>
              <a:rPr lang="en-US" dirty="0" smtClean="0"/>
              <a:t>596 km perigee, 39413 km apogee, 6.5° inclination</a:t>
            </a:r>
          </a:p>
          <a:p>
            <a:r>
              <a:rPr lang="en-US" dirty="0" smtClean="0"/>
              <a:t>Desired orbit  ≈63° inclination, 48,000 apogee km, 4,000 km perigee</a:t>
            </a:r>
          </a:p>
        </p:txBody>
      </p:sp>
    </p:spTree>
    <p:extLst>
      <p:ext uri="{BB962C8B-B14F-4D97-AF65-F5344CB8AC3E}">
        <p14:creationId xmlns:p14="http://schemas.microsoft.com/office/powerpoint/2010/main" val="41541995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Kick Motor Burn</a:t>
            </a:r>
            <a:endParaRPr lang="en-US" dirty="0"/>
          </a:p>
        </p:txBody>
      </p:sp>
      <p:sp>
        <p:nvSpPr>
          <p:cNvPr id="3" name="Content Placeholder 2"/>
          <p:cNvSpPr>
            <a:spLocks noGrp="1"/>
          </p:cNvSpPr>
          <p:nvPr>
            <p:ph idx="1"/>
          </p:nvPr>
        </p:nvSpPr>
        <p:spPr>
          <a:xfrm>
            <a:off x="0" y="1676400"/>
            <a:ext cx="9144000" cy="4114800"/>
          </a:xfrm>
        </p:spPr>
        <p:txBody>
          <a:bodyPr/>
          <a:lstStyle/>
          <a:p>
            <a:r>
              <a:rPr lang="en-US" dirty="0" smtClean="0"/>
              <a:t>Same MBB engine used on AO-10 and AO-13 (400 N/95 </a:t>
            </a:r>
            <a:r>
              <a:rPr lang="en-US" dirty="0" err="1" smtClean="0"/>
              <a:t>lb</a:t>
            </a:r>
            <a:r>
              <a:rPr lang="en-US" dirty="0" smtClean="0"/>
              <a:t> thrust)</a:t>
            </a:r>
          </a:p>
          <a:p>
            <a:r>
              <a:rPr lang="en-US" dirty="0"/>
              <a:t>B</a:t>
            </a:r>
            <a:r>
              <a:rPr lang="en-US" dirty="0" smtClean="0"/>
              <a:t>i-propellant:  hydrazine (NMH) &amp; nitrogen </a:t>
            </a:r>
            <a:r>
              <a:rPr lang="en-US" dirty="0" err="1" smtClean="0"/>
              <a:t>tetraxoxide</a:t>
            </a:r>
            <a:r>
              <a:rPr lang="en-US" dirty="0" smtClean="0"/>
              <a:t> (N2O4)</a:t>
            </a:r>
          </a:p>
          <a:p>
            <a:r>
              <a:rPr lang="en-US" dirty="0" smtClean="0"/>
              <a:t>System is pressurized with helium</a:t>
            </a:r>
          </a:p>
          <a:p>
            <a:r>
              <a:rPr lang="en-US" dirty="0" smtClean="0"/>
              <a:t>First attempt failed-sticking helium value suspected</a:t>
            </a:r>
          </a:p>
          <a:p>
            <a:r>
              <a:rPr lang="en-US" dirty="0" smtClean="0"/>
              <a:t>Determined that fuel tanks could be properly pressurized by helium at a reduced helium flow rate over a five minute period, sufficient for 3-minute burn</a:t>
            </a:r>
          </a:p>
          <a:p>
            <a:r>
              <a:rPr lang="en-US" dirty="0" smtClean="0"/>
              <a:t>Motor fires and signal is given to shut down at the 3-minute mark. Signal received by satellite and acknowledged but burn continues for three more minutes, causing a higher apogee</a:t>
            </a:r>
          </a:p>
        </p:txBody>
      </p:sp>
    </p:spTree>
    <p:extLst>
      <p:ext uri="{BB962C8B-B14F-4D97-AF65-F5344CB8AC3E}">
        <p14:creationId xmlns:p14="http://schemas.microsoft.com/office/powerpoint/2010/main" val="11100882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13 DEC 2000</a:t>
            </a:r>
            <a:endParaRPr lang="en-US" dirty="0"/>
          </a:p>
        </p:txBody>
      </p:sp>
      <p:sp>
        <p:nvSpPr>
          <p:cNvPr id="3" name="Content Placeholder 2"/>
          <p:cNvSpPr>
            <a:spLocks noGrp="1"/>
          </p:cNvSpPr>
          <p:nvPr>
            <p:ph idx="1"/>
          </p:nvPr>
        </p:nvSpPr>
        <p:spPr/>
        <p:txBody>
          <a:bodyPr/>
          <a:lstStyle/>
          <a:p>
            <a:r>
              <a:rPr lang="en-US" dirty="0" smtClean="0"/>
              <a:t>While cycling the helium valve on 13 DEC 00, a sudden loss of all signals from AO-40 occurred.</a:t>
            </a:r>
          </a:p>
          <a:p>
            <a:r>
              <a:rPr lang="en-US" dirty="0" smtClean="0"/>
              <a:t>Believed that during this exercise the system became pressurized and a leakage of fuel was the end result</a:t>
            </a:r>
          </a:p>
          <a:p>
            <a:r>
              <a:rPr lang="en-US" dirty="0" smtClean="0"/>
              <a:t>Suspected damage to spacecraft structure as well as damage due to corrosive fuel entering the spacecraft interior</a:t>
            </a:r>
          </a:p>
          <a:p>
            <a:r>
              <a:rPr lang="en-US" dirty="0" smtClean="0"/>
              <a:t>With the </a:t>
            </a:r>
            <a:r>
              <a:rPr lang="en-US" dirty="0"/>
              <a:t>assistance of NORAD and Ken Hernandez, </a:t>
            </a:r>
            <a:r>
              <a:rPr lang="en-US" dirty="0" smtClean="0"/>
              <a:t>N2WWD the satellite was found and radar cross section analysis suggests the satellite is in one piece</a:t>
            </a:r>
          </a:p>
          <a:p>
            <a:r>
              <a:rPr lang="en-US" dirty="0" smtClean="0"/>
              <a:t> News announced on 20 DEC 00</a:t>
            </a:r>
            <a:endParaRPr lang="en-US" dirty="0"/>
          </a:p>
          <a:p>
            <a:endParaRPr lang="en-US" dirty="0"/>
          </a:p>
        </p:txBody>
      </p:sp>
    </p:spTree>
    <p:extLst>
      <p:ext uri="{BB962C8B-B14F-4D97-AF65-F5344CB8AC3E}">
        <p14:creationId xmlns:p14="http://schemas.microsoft.com/office/powerpoint/2010/main" val="35912703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Disaster Recovery</a:t>
            </a:r>
            <a:endParaRPr lang="en-US" dirty="0"/>
          </a:p>
        </p:txBody>
      </p:sp>
      <p:sp>
        <p:nvSpPr>
          <p:cNvPr id="3" name="Content Placeholder 2"/>
          <p:cNvSpPr>
            <a:spLocks noGrp="1"/>
          </p:cNvSpPr>
          <p:nvPr>
            <p:ph idx="1"/>
          </p:nvPr>
        </p:nvSpPr>
        <p:spPr>
          <a:xfrm>
            <a:off x="609600" y="1752600"/>
            <a:ext cx="8305800" cy="4114800"/>
          </a:xfrm>
        </p:spPr>
        <p:txBody>
          <a:bodyPr/>
          <a:lstStyle/>
          <a:p>
            <a:r>
              <a:rPr lang="en-US" dirty="0" smtClean="0"/>
              <a:t>Communications re-established on Christmas Day 2000 with second attempt to activate the S-band transmitter by an Australian ground station</a:t>
            </a:r>
          </a:p>
          <a:p>
            <a:pPr marL="0" indent="0">
              <a:buNone/>
            </a:pPr>
            <a:endParaRPr lang="en-US" dirty="0" smtClean="0"/>
          </a:p>
          <a:p>
            <a:r>
              <a:rPr lang="en-US" dirty="0" smtClean="0"/>
              <a:t>Steps taken to regain control of spacecraft, including damage assessment, establishing proper spin and attitude control to allow proper power generation and antenna pointing</a:t>
            </a:r>
          </a:p>
          <a:p>
            <a:pPr marL="0" indent="0">
              <a:buNone/>
            </a:pPr>
            <a:endParaRPr lang="en-US" dirty="0" smtClean="0"/>
          </a:p>
          <a:p>
            <a:r>
              <a:rPr lang="en-US" dirty="0"/>
              <a:t>Root cause:  </a:t>
            </a:r>
            <a:r>
              <a:rPr lang="en-US" u="sng" dirty="0"/>
              <a:t>Closed pressure relief opening of a valve on the 400-N motor.</a:t>
            </a:r>
            <a:r>
              <a:rPr lang="en-US" dirty="0"/>
              <a:t>  As a result, the remaining fuel stayed in the cooling chamber of the motor, and it is assumed, exited forcibly by a small explosion from a resulting </a:t>
            </a:r>
            <a:r>
              <a:rPr lang="en-US" dirty="0" smtClean="0"/>
              <a:t>leak.</a:t>
            </a:r>
            <a:endParaRPr lang="en-US" dirty="0"/>
          </a:p>
          <a:p>
            <a:endParaRPr lang="en-US" dirty="0" smtClean="0"/>
          </a:p>
          <a:p>
            <a:endParaRPr lang="en-US" dirty="0" smtClean="0"/>
          </a:p>
          <a:p>
            <a:pPr marL="457200" lvl="1" indent="0">
              <a:buNone/>
            </a:pPr>
            <a:endParaRPr lang="en-US" dirty="0"/>
          </a:p>
        </p:txBody>
      </p:sp>
    </p:spTree>
    <p:extLst>
      <p:ext uri="{BB962C8B-B14F-4D97-AF65-F5344CB8AC3E}">
        <p14:creationId xmlns:p14="http://schemas.microsoft.com/office/powerpoint/2010/main" val="31565019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Disaster Impact</a:t>
            </a:r>
            <a:endParaRPr lang="en-US" dirty="0"/>
          </a:p>
        </p:txBody>
      </p:sp>
      <p:sp>
        <p:nvSpPr>
          <p:cNvPr id="3" name="Content Placeholder 2"/>
          <p:cNvSpPr>
            <a:spLocks noGrp="1"/>
          </p:cNvSpPr>
          <p:nvPr>
            <p:ph idx="1"/>
          </p:nvPr>
        </p:nvSpPr>
        <p:spPr>
          <a:xfrm>
            <a:off x="152400" y="1143000"/>
            <a:ext cx="8839200" cy="4114800"/>
          </a:xfrm>
        </p:spPr>
        <p:txBody>
          <a:bodyPr/>
          <a:lstStyle/>
          <a:p>
            <a:pPr marL="0" indent="0">
              <a:buNone/>
            </a:pPr>
            <a:endParaRPr lang="en-US" dirty="0" smtClean="0"/>
          </a:p>
          <a:p>
            <a:r>
              <a:rPr lang="en-US" dirty="0" smtClean="0"/>
              <a:t>Result:</a:t>
            </a:r>
          </a:p>
          <a:p>
            <a:pPr lvl="1"/>
            <a:r>
              <a:rPr lang="en-US" dirty="0" smtClean="0"/>
              <a:t>Loss of V-band downlink</a:t>
            </a:r>
          </a:p>
          <a:p>
            <a:pPr lvl="1"/>
            <a:r>
              <a:rPr lang="en-US" dirty="0" smtClean="0"/>
              <a:t>Loss of 70 cm downlink</a:t>
            </a:r>
          </a:p>
          <a:p>
            <a:pPr lvl="1"/>
            <a:r>
              <a:rPr lang="en-US" dirty="0" smtClean="0"/>
              <a:t>Loss of </a:t>
            </a:r>
            <a:r>
              <a:rPr lang="en-US" dirty="0" err="1" smtClean="0"/>
              <a:t>omni</a:t>
            </a:r>
            <a:r>
              <a:rPr lang="en-US" dirty="0"/>
              <a:t> </a:t>
            </a:r>
            <a:r>
              <a:rPr lang="en-US" dirty="0" smtClean="0"/>
              <a:t>antennas</a:t>
            </a:r>
          </a:p>
          <a:p>
            <a:r>
              <a:rPr lang="en-US" dirty="0" smtClean="0"/>
              <a:t>What was working</a:t>
            </a:r>
          </a:p>
          <a:p>
            <a:pPr lvl="1"/>
            <a:r>
              <a:rPr lang="en-US" dirty="0" smtClean="0"/>
              <a:t>S-2 downlink</a:t>
            </a:r>
          </a:p>
          <a:p>
            <a:pPr lvl="1"/>
            <a:r>
              <a:rPr lang="en-US" dirty="0" smtClean="0"/>
              <a:t>2 L-band and 70 cm uplinks</a:t>
            </a:r>
          </a:p>
          <a:p>
            <a:pPr lvl="1"/>
            <a:r>
              <a:rPr lang="en-US" dirty="0" smtClean="0"/>
              <a:t>1 W 24 GHz downlink</a:t>
            </a:r>
          </a:p>
          <a:p>
            <a:pPr lvl="1"/>
            <a:r>
              <a:rPr lang="en-US" dirty="0" smtClean="0"/>
              <a:t>IHU/Power Systems/Magnetic Attitude Control</a:t>
            </a:r>
          </a:p>
          <a:p>
            <a:r>
              <a:rPr lang="en-US" dirty="0" smtClean="0"/>
              <a:t>Apogee ended up being 57,000 km vice 36,000 km with low inclination</a:t>
            </a:r>
          </a:p>
          <a:p>
            <a:pPr marL="0" indent="0">
              <a:buNone/>
            </a:pPr>
            <a:endParaRPr lang="en-US" dirty="0"/>
          </a:p>
        </p:txBody>
      </p:sp>
    </p:spTree>
    <p:extLst>
      <p:ext uri="{BB962C8B-B14F-4D97-AF65-F5344CB8AC3E}">
        <p14:creationId xmlns:p14="http://schemas.microsoft.com/office/powerpoint/2010/main" val="41130702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AO-40</a:t>
            </a:r>
            <a:endParaRPr lang="en-US" dirty="0"/>
          </a:p>
        </p:txBody>
      </p:sp>
      <p:sp>
        <p:nvSpPr>
          <p:cNvPr id="3" name="Content Placeholder 2"/>
          <p:cNvSpPr>
            <a:spLocks noGrp="1"/>
          </p:cNvSpPr>
          <p:nvPr>
            <p:ph idx="1"/>
          </p:nvPr>
        </p:nvSpPr>
        <p:spPr>
          <a:xfrm>
            <a:off x="0" y="1447800"/>
            <a:ext cx="9144000" cy="4114800"/>
          </a:xfrm>
        </p:spPr>
        <p:txBody>
          <a:bodyPr/>
          <a:lstStyle/>
          <a:p>
            <a:r>
              <a:rPr lang="en-US" dirty="0" smtClean="0"/>
              <a:t>General amateur use started on 5 May 2001</a:t>
            </a:r>
          </a:p>
          <a:p>
            <a:r>
              <a:rPr lang="en-US" dirty="0" smtClean="0"/>
              <a:t>Satellite operates until 27 JAN 04 when main battery failure occurs</a:t>
            </a:r>
          </a:p>
          <a:p>
            <a:r>
              <a:rPr lang="en-US" dirty="0" smtClean="0"/>
              <a:t>Lessons Learned:</a:t>
            </a:r>
          </a:p>
          <a:p>
            <a:pPr lvl="1"/>
            <a:r>
              <a:rPr lang="en-US" dirty="0" smtClean="0"/>
              <a:t>Adding additional features has an exponential impact on spacecraft complexity</a:t>
            </a:r>
          </a:p>
          <a:p>
            <a:pPr lvl="1"/>
            <a:r>
              <a:rPr lang="en-US" dirty="0" smtClean="0"/>
              <a:t>“Soft Failure” does provide a means to keep the mission alive</a:t>
            </a:r>
          </a:p>
          <a:p>
            <a:pPr lvl="2"/>
            <a:r>
              <a:rPr lang="en-US" dirty="0" smtClean="0"/>
              <a:t>Kick Motor vs. </a:t>
            </a:r>
            <a:r>
              <a:rPr lang="en-US" dirty="0" err="1" smtClean="0"/>
              <a:t>ArcJet</a:t>
            </a:r>
            <a:r>
              <a:rPr lang="en-US" dirty="0" smtClean="0"/>
              <a:t> (used “cold” to make orbital adjustments)</a:t>
            </a:r>
          </a:p>
          <a:p>
            <a:pPr lvl="2"/>
            <a:r>
              <a:rPr lang="en-US" dirty="0" smtClean="0"/>
              <a:t>Multiple uplinks/downlinks provides backup </a:t>
            </a:r>
          </a:p>
          <a:p>
            <a:pPr lvl="1"/>
            <a:r>
              <a:rPr lang="en-US" dirty="0" smtClean="0"/>
              <a:t>Full and Complete Documentation/Procedures manuals are critical</a:t>
            </a:r>
          </a:p>
          <a:p>
            <a:pPr lvl="1"/>
            <a:r>
              <a:rPr lang="en-US" dirty="0" smtClean="0"/>
              <a:t>Large projects can exceed the capability of a volunteer team</a:t>
            </a:r>
          </a:p>
          <a:p>
            <a:pPr lvl="2"/>
            <a:r>
              <a:rPr lang="en-US" dirty="0" smtClean="0"/>
              <a:t>Missed deadlines/commitments</a:t>
            </a:r>
          </a:p>
          <a:p>
            <a:pPr lvl="2"/>
            <a:r>
              <a:rPr lang="en-US" dirty="0" smtClean="0"/>
              <a:t>Organizational &amp; Team burnout</a:t>
            </a:r>
          </a:p>
          <a:p>
            <a:pPr lvl="2"/>
            <a:r>
              <a:rPr lang="en-US" dirty="0" smtClean="0"/>
              <a:t>All eggs in one basket</a:t>
            </a:r>
          </a:p>
          <a:p>
            <a:pPr lvl="2"/>
            <a:r>
              <a:rPr lang="en-US" dirty="0" smtClean="0"/>
              <a:t>Cultural differences can impact team performance/results</a:t>
            </a:r>
          </a:p>
          <a:p>
            <a:pPr lvl="2"/>
            <a:endParaRPr lang="en-US" dirty="0" smtClean="0"/>
          </a:p>
          <a:p>
            <a:pPr lvl="2"/>
            <a:endParaRPr lang="en-US" dirty="0"/>
          </a:p>
        </p:txBody>
      </p:sp>
    </p:spTree>
    <p:extLst>
      <p:ext uri="{BB962C8B-B14F-4D97-AF65-F5344CB8AC3E}">
        <p14:creationId xmlns:p14="http://schemas.microsoft.com/office/powerpoint/2010/main" val="20310435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3-D/AO-40’s Long Term Impact</a:t>
            </a:r>
            <a:endParaRPr lang="en-US" dirty="0"/>
          </a:p>
        </p:txBody>
      </p:sp>
      <p:sp>
        <p:nvSpPr>
          <p:cNvPr id="3" name="Content Placeholder 2"/>
          <p:cNvSpPr>
            <a:spLocks noGrp="1"/>
          </p:cNvSpPr>
          <p:nvPr>
            <p:ph idx="1"/>
          </p:nvPr>
        </p:nvSpPr>
        <p:spPr>
          <a:xfrm>
            <a:off x="12240" y="1447800"/>
            <a:ext cx="9144000" cy="4114800"/>
          </a:xfrm>
        </p:spPr>
        <p:txBody>
          <a:bodyPr/>
          <a:lstStyle/>
          <a:p>
            <a:r>
              <a:rPr lang="en-US" dirty="0" smtClean="0"/>
              <a:t>AMSAT’s most expensive and time consuming project</a:t>
            </a:r>
          </a:p>
          <a:p>
            <a:r>
              <a:rPr lang="en-US" dirty="0" smtClean="0"/>
              <a:t>While AMSAT-DL was the project leader, AMSAT-NA members viewed AMSAT-NA leadership as responsible</a:t>
            </a:r>
          </a:p>
          <a:p>
            <a:pPr lvl="1"/>
            <a:r>
              <a:rPr lang="en-US" dirty="0" smtClean="0"/>
              <a:t>Impacts relationships</a:t>
            </a:r>
          </a:p>
          <a:p>
            <a:pPr lvl="1"/>
            <a:r>
              <a:rPr lang="en-US" dirty="0" smtClean="0"/>
              <a:t>Different expectations on keeping donors/members  informed</a:t>
            </a:r>
          </a:p>
          <a:p>
            <a:r>
              <a:rPr lang="en-US" dirty="0" smtClean="0"/>
              <a:t>Loss of confidence in AMSAT’s Project Management</a:t>
            </a:r>
          </a:p>
          <a:p>
            <a:pPr lvl="1"/>
            <a:r>
              <a:rPr lang="en-US" dirty="0" smtClean="0"/>
              <a:t>Need to revamp how projects are managed/documented</a:t>
            </a:r>
          </a:p>
          <a:p>
            <a:r>
              <a:rPr lang="en-US" dirty="0" smtClean="0"/>
              <a:t>Lack of HEO satellites leaves members frustrated</a:t>
            </a:r>
          </a:p>
          <a:p>
            <a:pPr lvl="1"/>
            <a:r>
              <a:rPr lang="en-US" dirty="0" smtClean="0"/>
              <a:t>Reduction in AMSAT membership</a:t>
            </a:r>
          </a:p>
          <a:p>
            <a:r>
              <a:rPr lang="en-US" dirty="0" smtClean="0"/>
              <a:t>AO-40 issues forces AMSAT to start on new projects </a:t>
            </a:r>
          </a:p>
          <a:p>
            <a:r>
              <a:rPr lang="en-US" dirty="0" smtClean="0"/>
              <a:t>AMSAT-DL decides on P3-E (“Express”) HEO project-&gt;Phase 5 </a:t>
            </a:r>
          </a:p>
          <a:p>
            <a:r>
              <a:rPr lang="en-US" dirty="0" smtClean="0"/>
              <a:t>AMSAT-NA decides on “Eagle” HEO project &amp; Project Echo</a:t>
            </a:r>
          </a:p>
          <a:p>
            <a:r>
              <a:rPr lang="en-US" dirty="0" smtClean="0"/>
              <a:t>Both HEO projects fail to fly due to unaffordable launch costs </a:t>
            </a:r>
          </a:p>
          <a:p>
            <a:endParaRPr lang="en-US" dirty="0"/>
          </a:p>
        </p:txBody>
      </p:sp>
    </p:spTree>
    <p:extLst>
      <p:ext uri="{BB962C8B-B14F-4D97-AF65-F5344CB8AC3E}">
        <p14:creationId xmlns:p14="http://schemas.microsoft.com/office/powerpoint/2010/main" val="9928523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Summary…</a:t>
            </a:r>
            <a:endParaRPr lang="en-US" dirty="0"/>
          </a:p>
        </p:txBody>
      </p:sp>
      <p:sp>
        <p:nvSpPr>
          <p:cNvPr id="3" name="Content Placeholder 2"/>
          <p:cNvSpPr>
            <a:spLocks noGrp="1"/>
          </p:cNvSpPr>
          <p:nvPr>
            <p:ph idx="1"/>
          </p:nvPr>
        </p:nvSpPr>
        <p:spPr>
          <a:xfrm>
            <a:off x="304800" y="1600200"/>
            <a:ext cx="8839200" cy="4114800"/>
          </a:xfrm>
        </p:spPr>
        <p:txBody>
          <a:bodyPr/>
          <a:lstStyle/>
          <a:p>
            <a:r>
              <a:rPr lang="en-US" dirty="0" smtClean="0"/>
              <a:t>Amateur Spacecraft development matures over 40 years</a:t>
            </a:r>
          </a:p>
          <a:p>
            <a:pPr lvl="1"/>
            <a:r>
              <a:rPr lang="en-US" dirty="0" smtClean="0"/>
              <a:t>Size/Weight/ Complexity</a:t>
            </a:r>
          </a:p>
          <a:p>
            <a:pPr lvl="1"/>
            <a:r>
              <a:rPr lang="en-US" dirty="0" smtClean="0"/>
              <a:t>RF options (bands/modes/power output)</a:t>
            </a:r>
          </a:p>
          <a:p>
            <a:pPr lvl="1"/>
            <a:r>
              <a:rPr lang="en-US" dirty="0" smtClean="0"/>
              <a:t>Power Sources</a:t>
            </a:r>
          </a:p>
          <a:p>
            <a:pPr lvl="1"/>
            <a:r>
              <a:rPr lang="en-US" dirty="0" smtClean="0"/>
              <a:t>Multiple Modes/capabilities</a:t>
            </a:r>
          </a:p>
          <a:p>
            <a:pPr lvl="1"/>
            <a:r>
              <a:rPr lang="en-US" dirty="0" smtClean="0"/>
              <a:t>International cooperation to spread workload/fund raising and launch options</a:t>
            </a:r>
          </a:p>
          <a:p>
            <a:pPr lvl="1"/>
            <a:r>
              <a:rPr lang="en-US" dirty="0" smtClean="0"/>
              <a:t>Most of the development work is in satellite support systems, not RF!</a:t>
            </a:r>
          </a:p>
          <a:p>
            <a:pPr lvl="1"/>
            <a:r>
              <a:rPr lang="en-US" dirty="0" smtClean="0"/>
              <a:t>Cost of Development/Organizational limitations reached</a:t>
            </a:r>
          </a:p>
          <a:p>
            <a:r>
              <a:rPr lang="en-US" dirty="0" smtClean="0"/>
              <a:t>Amateur Radio benefits from special relationships</a:t>
            </a:r>
          </a:p>
          <a:p>
            <a:pPr lvl="1"/>
            <a:r>
              <a:rPr lang="en-US" dirty="0" smtClean="0"/>
              <a:t>Low cost or “free” launches</a:t>
            </a:r>
          </a:p>
          <a:p>
            <a:pPr lvl="1"/>
            <a:r>
              <a:rPr lang="en-US" dirty="0" smtClean="0"/>
              <a:t>Agencies and Aerospace Companies willing to take risks</a:t>
            </a:r>
          </a:p>
          <a:p>
            <a:pPr lvl="1"/>
            <a:r>
              <a:rPr lang="en-US" dirty="0" smtClean="0"/>
              <a:t>A number of “firsts” are accomplished </a:t>
            </a:r>
          </a:p>
        </p:txBody>
      </p:sp>
    </p:spTree>
    <p:extLst>
      <p:ext uri="{BB962C8B-B14F-4D97-AF65-F5344CB8AC3E}">
        <p14:creationId xmlns:p14="http://schemas.microsoft.com/office/powerpoint/2010/main" val="35881927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Satellites ‘on the Cheap’</a:t>
            </a:r>
            <a:endParaRPr lang="en-US" dirty="0"/>
          </a:p>
        </p:txBody>
      </p:sp>
      <p:sp>
        <p:nvSpPr>
          <p:cNvPr id="3" name="Content Placeholder 2"/>
          <p:cNvSpPr>
            <a:spLocks noGrp="1"/>
          </p:cNvSpPr>
          <p:nvPr>
            <p:ph idx="1"/>
          </p:nvPr>
        </p:nvSpPr>
        <p:spPr/>
        <p:txBody>
          <a:bodyPr/>
          <a:lstStyle/>
          <a:p>
            <a:r>
              <a:rPr lang="en-US" dirty="0" smtClean="0"/>
              <a:t>AMSAT Depends primarily on volunteers</a:t>
            </a:r>
          </a:p>
          <a:p>
            <a:r>
              <a:rPr lang="en-US" dirty="0" smtClean="0"/>
              <a:t>Only one full time employee (office manager)</a:t>
            </a:r>
          </a:p>
          <a:p>
            <a:r>
              <a:rPr lang="en-US" dirty="0" smtClean="0"/>
              <a:t>KISS Approach to satellite design/”home brew”</a:t>
            </a:r>
          </a:p>
          <a:p>
            <a:r>
              <a:rPr lang="en-US" dirty="0" smtClean="0"/>
              <a:t>Parts donation from corporate sources</a:t>
            </a:r>
          </a:p>
          <a:p>
            <a:r>
              <a:rPr lang="en-US" dirty="0" smtClean="0"/>
              <a:t>Systems built in garages/basements</a:t>
            </a:r>
          </a:p>
          <a:p>
            <a:r>
              <a:rPr lang="en-US" dirty="0" smtClean="0"/>
              <a:t>Develop university relationship (e.g. Weber State)</a:t>
            </a:r>
          </a:p>
          <a:p>
            <a:pPr marL="0" indent="0">
              <a:buNone/>
            </a:pPr>
            <a:endParaRPr lang="en-US" dirty="0"/>
          </a:p>
        </p:txBody>
      </p:sp>
    </p:spTree>
    <p:extLst>
      <p:ext uri="{BB962C8B-B14F-4D97-AF65-F5344CB8AC3E}">
        <p14:creationId xmlns:p14="http://schemas.microsoft.com/office/powerpoint/2010/main" val="3882307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6400800" cy="990600"/>
          </a:xfrm>
        </p:spPr>
        <p:txBody>
          <a:bodyPr/>
          <a:lstStyle/>
          <a:p>
            <a:r>
              <a:rPr lang="en-US" dirty="0" smtClean="0"/>
              <a:t>OSCAR-III </a:t>
            </a:r>
            <a:br>
              <a:rPr lang="en-US" dirty="0" smtClean="0"/>
            </a:br>
            <a:r>
              <a:rPr lang="en-US" dirty="0" smtClean="0"/>
              <a:t>Amateur Radio’s first “Transponder”</a:t>
            </a:r>
            <a:endParaRPr lang="en-US" dirty="0"/>
          </a:p>
        </p:txBody>
      </p:sp>
      <p:sp>
        <p:nvSpPr>
          <p:cNvPr id="3" name="Content Placeholder 2"/>
          <p:cNvSpPr>
            <a:spLocks noGrp="1"/>
          </p:cNvSpPr>
          <p:nvPr>
            <p:ph idx="1"/>
          </p:nvPr>
        </p:nvSpPr>
        <p:spPr>
          <a:xfrm>
            <a:off x="6817" y="1524000"/>
            <a:ext cx="9144000" cy="4114800"/>
          </a:xfrm>
        </p:spPr>
        <p:txBody>
          <a:bodyPr/>
          <a:lstStyle/>
          <a:p>
            <a:r>
              <a:rPr lang="en-US" dirty="0" smtClean="0"/>
              <a:t>Launched 9 MAR 65 from Vandenberg AFB (Titan 3-C) with 940 km Apogee/70 deg. inclination</a:t>
            </a:r>
          </a:p>
          <a:p>
            <a:r>
              <a:rPr lang="en-US" dirty="0" smtClean="0"/>
              <a:t>16.3 kg (30-lb.) Rectangular  (20 x 30cm) spacecraft </a:t>
            </a:r>
          </a:p>
          <a:p>
            <a:r>
              <a:rPr lang="en-US" dirty="0" smtClean="0"/>
              <a:t>Transponder:  50 KHz Wide, 1-watt transmitter</a:t>
            </a:r>
          </a:p>
          <a:p>
            <a:r>
              <a:rPr lang="en-US" dirty="0" smtClean="0"/>
              <a:t>Received near 146 MHz/Transmitted near 144 MHz</a:t>
            </a:r>
          </a:p>
          <a:p>
            <a:r>
              <a:rPr lang="en-US" dirty="0" smtClean="0"/>
              <a:t>Battery Powered Transponder/18-day life/remains in orbit</a:t>
            </a:r>
          </a:p>
          <a:p>
            <a:r>
              <a:rPr lang="en-US" dirty="0" smtClean="0"/>
              <a:t>Battery/Solar Panels power beacons (145.85 + 145.95 MHz)</a:t>
            </a:r>
          </a:p>
          <a:p>
            <a:r>
              <a:rPr lang="en-US" dirty="0" smtClean="0"/>
              <a:t>Technology Demonstrator</a:t>
            </a:r>
          </a:p>
          <a:p>
            <a:pPr lvl="1"/>
            <a:r>
              <a:rPr lang="en-US" dirty="0" smtClean="0"/>
              <a:t>Transponder worked for 18 days/Beacons for several months</a:t>
            </a:r>
          </a:p>
          <a:p>
            <a:pPr lvl="1"/>
            <a:r>
              <a:rPr lang="en-US" dirty="0" smtClean="0"/>
              <a:t>Demonstrated free access, multiple-access transponder amateur transponder could work in space</a:t>
            </a:r>
          </a:p>
          <a:p>
            <a:pPr lvl="1"/>
            <a:r>
              <a:rPr lang="en-US" dirty="0" smtClean="0"/>
              <a:t>First long distance VHF contacts/1,000 hams from 22 countries</a:t>
            </a:r>
          </a:p>
          <a:p>
            <a:pPr lvl="1"/>
            <a:r>
              <a:rPr lang="en-US" dirty="0" smtClean="0"/>
              <a:t>Identified need to use separate uplink/downlink bands</a:t>
            </a:r>
            <a:endParaRPr lang="en-US" dirty="0"/>
          </a:p>
        </p:txBody>
      </p:sp>
    </p:spTree>
    <p:extLst>
      <p:ext uri="{BB962C8B-B14F-4D97-AF65-F5344CB8AC3E}">
        <p14:creationId xmlns:p14="http://schemas.microsoft.com/office/powerpoint/2010/main" val="18190310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391400" cy="990600"/>
          </a:xfrm>
        </p:spPr>
        <p:txBody>
          <a:bodyPr/>
          <a:lstStyle/>
          <a:p>
            <a:r>
              <a:rPr lang="en-US" dirty="0" smtClean="0"/>
              <a:t>Launch Opportunity Strategy through the 1990s</a:t>
            </a:r>
            <a:endParaRPr lang="en-US" dirty="0"/>
          </a:p>
        </p:txBody>
      </p:sp>
      <p:sp>
        <p:nvSpPr>
          <p:cNvPr id="3" name="Content Placeholder 2"/>
          <p:cNvSpPr>
            <a:spLocks noGrp="1"/>
          </p:cNvSpPr>
          <p:nvPr>
            <p:ph idx="1"/>
          </p:nvPr>
        </p:nvSpPr>
        <p:spPr>
          <a:xfrm>
            <a:off x="152400" y="1905000"/>
            <a:ext cx="8991600" cy="4114800"/>
          </a:xfrm>
        </p:spPr>
        <p:txBody>
          <a:bodyPr/>
          <a:lstStyle/>
          <a:p>
            <a:r>
              <a:rPr lang="en-US" dirty="0" smtClean="0"/>
              <a:t>Secondary Payload/Go when the primary is ready</a:t>
            </a:r>
          </a:p>
          <a:p>
            <a:r>
              <a:rPr lang="en-US" dirty="0" smtClean="0"/>
              <a:t>Develop Innovative Designs to make available “unusable” space on launch vehicles</a:t>
            </a:r>
          </a:p>
          <a:p>
            <a:pPr lvl="1"/>
            <a:r>
              <a:rPr lang="en-US" dirty="0" smtClean="0"/>
              <a:t>Example:  1990 launch of </a:t>
            </a:r>
            <a:r>
              <a:rPr lang="en-US" dirty="0" err="1" smtClean="0"/>
              <a:t>Microsats</a:t>
            </a:r>
            <a:r>
              <a:rPr lang="en-US" dirty="0" smtClean="0"/>
              <a:t> on </a:t>
            </a:r>
            <a:r>
              <a:rPr lang="en-US" dirty="0" err="1" smtClean="0"/>
              <a:t>Ariane</a:t>
            </a:r>
            <a:r>
              <a:rPr lang="en-US" dirty="0" smtClean="0"/>
              <a:t> IV</a:t>
            </a:r>
          </a:p>
          <a:p>
            <a:r>
              <a:rPr lang="en-US" dirty="0" smtClean="0"/>
              <a:t>AMSAT will trade knowledge, Skill and Manufacturing capacity for a reduction/waiver of launch costs</a:t>
            </a:r>
          </a:p>
          <a:p>
            <a:pPr lvl="1"/>
            <a:r>
              <a:rPr lang="en-US" dirty="0" smtClean="0"/>
              <a:t>Example:  Specific Bearing Structure for P3-D on </a:t>
            </a:r>
            <a:r>
              <a:rPr lang="en-US" dirty="0" err="1" smtClean="0"/>
              <a:t>Ariane</a:t>
            </a:r>
            <a:r>
              <a:rPr lang="en-US" dirty="0" smtClean="0"/>
              <a:t> V</a:t>
            </a:r>
          </a:p>
          <a:p>
            <a:r>
              <a:rPr lang="en-US" dirty="0" smtClean="0"/>
              <a:t>Take advantage of test launches w/inherent </a:t>
            </a:r>
            <a:r>
              <a:rPr lang="en-US" dirty="0" err="1" smtClean="0"/>
              <a:t>uncertainites</a:t>
            </a:r>
            <a:endParaRPr lang="en-US" dirty="0" smtClean="0"/>
          </a:p>
          <a:p>
            <a:pPr lvl="1"/>
            <a:r>
              <a:rPr lang="en-US" dirty="0" smtClean="0"/>
              <a:t>Example: </a:t>
            </a:r>
            <a:r>
              <a:rPr lang="en-US" dirty="0" err="1" smtClean="0"/>
              <a:t>Ariane</a:t>
            </a:r>
            <a:r>
              <a:rPr lang="en-US" dirty="0" smtClean="0"/>
              <a:t> III (Phase 3-A) and </a:t>
            </a:r>
            <a:r>
              <a:rPr lang="en-US" dirty="0" err="1" smtClean="0"/>
              <a:t>Ariane</a:t>
            </a:r>
            <a:r>
              <a:rPr lang="en-US" dirty="0" smtClean="0"/>
              <a:t> V (</a:t>
            </a:r>
            <a:r>
              <a:rPr lang="en-US" dirty="0" err="1" smtClean="0"/>
              <a:t>Ariane</a:t>
            </a:r>
            <a:r>
              <a:rPr lang="en-US" dirty="0" smtClean="0"/>
              <a:t> 502)</a:t>
            </a:r>
          </a:p>
          <a:p>
            <a:r>
              <a:rPr lang="en-US" dirty="0" smtClean="0"/>
              <a:t>Launch Insurance NOT normally purchased</a:t>
            </a:r>
          </a:p>
          <a:p>
            <a:r>
              <a:rPr lang="en-US" dirty="0" smtClean="0"/>
              <a:t>Cover risk by duplicating components, such as </a:t>
            </a:r>
            <a:r>
              <a:rPr lang="en-US" dirty="0" err="1" smtClean="0"/>
              <a:t>spaceframes</a:t>
            </a:r>
            <a:endParaRPr lang="en-US" dirty="0"/>
          </a:p>
        </p:txBody>
      </p:sp>
    </p:spTree>
    <p:extLst>
      <p:ext uri="{BB962C8B-B14F-4D97-AF65-F5344CB8AC3E}">
        <p14:creationId xmlns:p14="http://schemas.microsoft.com/office/powerpoint/2010/main" val="40895837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Microsats</a:t>
            </a:r>
            <a:endParaRPr lang="en-US" dirty="0"/>
          </a:p>
        </p:txBody>
      </p:sp>
      <p:sp>
        <p:nvSpPr>
          <p:cNvPr id="3" name="Content Placeholder 2"/>
          <p:cNvSpPr>
            <a:spLocks noGrp="1"/>
          </p:cNvSpPr>
          <p:nvPr>
            <p:ph idx="1"/>
          </p:nvPr>
        </p:nvSpPr>
        <p:spPr>
          <a:xfrm>
            <a:off x="152400" y="1524000"/>
            <a:ext cx="8839200" cy="4114800"/>
          </a:xfrm>
        </p:spPr>
        <p:txBody>
          <a:bodyPr/>
          <a:lstStyle/>
          <a:p>
            <a:r>
              <a:rPr lang="en-US" dirty="0" smtClean="0"/>
              <a:t>AMSAT-NA develops a new design:  “</a:t>
            </a:r>
            <a:r>
              <a:rPr lang="en-US" dirty="0" err="1" smtClean="0"/>
              <a:t>Microsat</a:t>
            </a:r>
            <a:r>
              <a:rPr lang="en-US" dirty="0" smtClean="0"/>
              <a:t>”</a:t>
            </a:r>
          </a:p>
          <a:p>
            <a:pPr lvl="1"/>
            <a:r>
              <a:rPr lang="en-US" dirty="0" smtClean="0"/>
              <a:t>Genesis in a hotel room during 1987 AMSAT Space Symposium</a:t>
            </a:r>
          </a:p>
          <a:p>
            <a:pPr lvl="1"/>
            <a:r>
              <a:rPr lang="en-US" dirty="0" smtClean="0"/>
              <a:t>9” x 9” x 9” Cube/ 20 lbs.</a:t>
            </a:r>
          </a:p>
          <a:p>
            <a:pPr lvl="1"/>
            <a:r>
              <a:rPr lang="en-US" dirty="0" smtClean="0"/>
              <a:t>5 trays per satellite (“This Space for Rent” potential) “frame stack”</a:t>
            </a:r>
          </a:p>
          <a:p>
            <a:pPr lvl="1"/>
            <a:r>
              <a:rPr lang="en-US" dirty="0"/>
              <a:t>Store and Forward capability/Packet </a:t>
            </a:r>
            <a:r>
              <a:rPr lang="en-US" dirty="0" smtClean="0"/>
              <a:t>radio “PACSAT”</a:t>
            </a:r>
          </a:p>
          <a:p>
            <a:pPr lvl="1"/>
            <a:r>
              <a:rPr lang="en-US" dirty="0" smtClean="0"/>
              <a:t>$50,000.00 allocated by AMSAT BoD to be completed in two years</a:t>
            </a:r>
          </a:p>
          <a:p>
            <a:r>
              <a:rPr lang="en-US" dirty="0" smtClean="0"/>
              <a:t>Interest in the Design Spreads:  4 Satellites Total</a:t>
            </a:r>
          </a:p>
          <a:p>
            <a:pPr lvl="1"/>
            <a:r>
              <a:rPr lang="en-US" dirty="0" smtClean="0"/>
              <a:t>Junior </a:t>
            </a:r>
            <a:r>
              <a:rPr lang="en-US" dirty="0" err="1" smtClean="0"/>
              <a:t>DeCastro</a:t>
            </a:r>
            <a:r>
              <a:rPr lang="en-US" dirty="0" smtClean="0"/>
              <a:t>, PY2BJO proposes “Dove”-voice messages</a:t>
            </a:r>
          </a:p>
          <a:p>
            <a:pPr lvl="1"/>
            <a:r>
              <a:rPr lang="en-US" dirty="0" smtClean="0"/>
              <a:t>Weber State:  Earth Viewing Camera Satellite</a:t>
            </a:r>
          </a:p>
          <a:p>
            <a:pPr lvl="1"/>
            <a:r>
              <a:rPr lang="en-US" dirty="0" smtClean="0"/>
              <a:t>AMSAT-LU asks to be included for PACSAT support in South America</a:t>
            </a:r>
          </a:p>
          <a:p>
            <a:r>
              <a:rPr lang="en-US" dirty="0" smtClean="0"/>
              <a:t>Common Structure/Basic Utilities Incorporated</a:t>
            </a:r>
          </a:p>
          <a:p>
            <a:pPr lvl="1"/>
            <a:r>
              <a:rPr lang="en-US" dirty="0" smtClean="0"/>
              <a:t>Integration takes place at a leased office space in Boulder, CO</a:t>
            </a:r>
          </a:p>
          <a:p>
            <a:pPr lvl="1"/>
            <a:r>
              <a:rPr lang="en-US" dirty="0" smtClean="0"/>
              <a:t>Modules developed in batches of four &amp; shipped to Boulder</a:t>
            </a:r>
          </a:p>
          <a:p>
            <a:pPr lvl="1"/>
            <a:r>
              <a:rPr lang="en-US" dirty="0" smtClean="0"/>
              <a:t>Satellites completed in Fall 1989 </a:t>
            </a:r>
          </a:p>
        </p:txBody>
      </p:sp>
    </p:spTree>
    <p:extLst>
      <p:ext uri="{BB962C8B-B14F-4D97-AF65-F5344CB8AC3E}">
        <p14:creationId xmlns:p14="http://schemas.microsoft.com/office/powerpoint/2010/main" val="36016482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Microsat</a:t>
            </a:r>
            <a:r>
              <a:rPr lang="en-US" dirty="0" smtClean="0"/>
              <a:t> Design Philosophy</a:t>
            </a:r>
            <a:endParaRPr lang="en-US" dirty="0"/>
          </a:p>
        </p:txBody>
      </p:sp>
      <p:sp>
        <p:nvSpPr>
          <p:cNvPr id="3" name="Content Placeholder 2"/>
          <p:cNvSpPr>
            <a:spLocks noGrp="1"/>
          </p:cNvSpPr>
          <p:nvPr>
            <p:ph idx="1"/>
          </p:nvPr>
        </p:nvSpPr>
        <p:spPr>
          <a:xfrm>
            <a:off x="228600" y="1600200"/>
            <a:ext cx="8763000" cy="4114800"/>
          </a:xfrm>
        </p:spPr>
        <p:txBody>
          <a:bodyPr/>
          <a:lstStyle/>
          <a:p>
            <a:r>
              <a:rPr lang="en-US" dirty="0" smtClean="0"/>
              <a:t>Eliminate wiring harnesses whenever possible</a:t>
            </a:r>
          </a:p>
          <a:p>
            <a:r>
              <a:rPr lang="en-US" dirty="0" smtClean="0"/>
              <a:t>Create a mechanical structure that could be completely assembled/disassembled &lt; 30 minutes</a:t>
            </a:r>
          </a:p>
          <a:p>
            <a:r>
              <a:rPr lang="en-US" dirty="0" smtClean="0"/>
              <a:t>Create a solar array design that minimizes the possibility of damage yet can be rapidly installed on the spacecraft body</a:t>
            </a:r>
          </a:p>
          <a:p>
            <a:r>
              <a:rPr lang="en-US" dirty="0" smtClean="0"/>
              <a:t>Use load-side power management to dynamically adjust the transmitter’s power output to maintain an orbit-average balance</a:t>
            </a:r>
          </a:p>
          <a:p>
            <a:r>
              <a:rPr lang="en-US" dirty="0" smtClean="0"/>
              <a:t>Create a </a:t>
            </a:r>
            <a:r>
              <a:rPr lang="en-US" dirty="0" err="1" smtClean="0"/>
              <a:t>microsat</a:t>
            </a:r>
            <a:r>
              <a:rPr lang="en-US" dirty="0" smtClean="0"/>
              <a:t> design that can serve users employing </a:t>
            </a:r>
            <a:r>
              <a:rPr lang="en-US" dirty="0" err="1" smtClean="0"/>
              <a:t>omni</a:t>
            </a:r>
            <a:r>
              <a:rPr lang="en-US" dirty="0" smtClean="0"/>
              <a:t>-directional antennas</a:t>
            </a:r>
          </a:p>
          <a:p>
            <a:r>
              <a:rPr lang="en-US" dirty="0" smtClean="0"/>
              <a:t>Develop a suitable computer w/serial data </a:t>
            </a:r>
            <a:r>
              <a:rPr lang="en-US" dirty="0" err="1" smtClean="0"/>
              <a:t>comms</a:t>
            </a:r>
            <a:r>
              <a:rPr lang="en-US" dirty="0" smtClean="0"/>
              <a:t> over multiple channels, store at least 4MB of data, uses &lt;1 Watt</a:t>
            </a:r>
          </a:p>
          <a:p>
            <a:r>
              <a:rPr lang="en-US" dirty="0" smtClean="0"/>
              <a:t>Aim for spacecraft mass of 10 kg</a:t>
            </a:r>
            <a:endParaRPr lang="en-US" dirty="0"/>
          </a:p>
        </p:txBody>
      </p:sp>
    </p:spTree>
    <p:extLst>
      <p:ext uri="{BB962C8B-B14F-4D97-AF65-F5344CB8AC3E}">
        <p14:creationId xmlns:p14="http://schemas.microsoft.com/office/powerpoint/2010/main" val="27011951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Microsats</a:t>
            </a:r>
            <a:endParaRPr lang="en-US" dirty="0"/>
          </a:p>
        </p:txBody>
      </p:sp>
      <p:sp>
        <p:nvSpPr>
          <p:cNvPr id="3" name="Content Placeholder 2"/>
          <p:cNvSpPr>
            <a:spLocks noGrp="1"/>
          </p:cNvSpPr>
          <p:nvPr>
            <p:ph idx="1"/>
          </p:nvPr>
        </p:nvSpPr>
        <p:spPr>
          <a:xfrm>
            <a:off x="0" y="1600200"/>
            <a:ext cx="9164855" cy="4114800"/>
          </a:xfrm>
        </p:spPr>
        <p:txBody>
          <a:bodyPr/>
          <a:lstStyle/>
          <a:p>
            <a:r>
              <a:rPr lang="en-US" dirty="0" smtClean="0"/>
              <a:t>University of Surrey secures launches for the </a:t>
            </a:r>
            <a:r>
              <a:rPr lang="en-US" dirty="0" err="1" smtClean="0"/>
              <a:t>Microsats</a:t>
            </a:r>
            <a:r>
              <a:rPr lang="en-US" dirty="0" smtClean="0"/>
              <a:t> and two </a:t>
            </a:r>
            <a:r>
              <a:rPr lang="en-US" dirty="0" err="1" smtClean="0"/>
              <a:t>UoSats</a:t>
            </a:r>
            <a:r>
              <a:rPr lang="en-US" dirty="0" smtClean="0"/>
              <a:t> (</a:t>
            </a:r>
            <a:r>
              <a:rPr lang="en-US" dirty="0" err="1" smtClean="0"/>
              <a:t>UoSat</a:t>
            </a:r>
            <a:r>
              <a:rPr lang="en-US" dirty="0" smtClean="0"/>
              <a:t>-OSCAR 14, </a:t>
            </a:r>
            <a:r>
              <a:rPr lang="en-US" dirty="0" err="1" smtClean="0"/>
              <a:t>UoSat</a:t>
            </a:r>
            <a:r>
              <a:rPr lang="en-US" dirty="0" smtClean="0"/>
              <a:t>-OSCAR 15)</a:t>
            </a:r>
          </a:p>
          <a:p>
            <a:r>
              <a:rPr lang="en-US" dirty="0" smtClean="0"/>
              <a:t>Housed on the “</a:t>
            </a:r>
            <a:r>
              <a:rPr lang="en-US" dirty="0" err="1" smtClean="0"/>
              <a:t>Ariane</a:t>
            </a:r>
            <a:r>
              <a:rPr lang="en-US" dirty="0" smtClean="0"/>
              <a:t> Structure for Auxiliary Payloads”  </a:t>
            </a:r>
            <a:endParaRPr lang="en-US" dirty="0"/>
          </a:p>
          <a:p>
            <a:pPr marL="0" indent="0">
              <a:buNone/>
            </a:pPr>
            <a:r>
              <a:rPr lang="en-US" dirty="0" smtClean="0"/>
              <a:t>	(ASAP)</a:t>
            </a:r>
          </a:p>
          <a:p>
            <a:r>
              <a:rPr lang="en-US" dirty="0" smtClean="0"/>
              <a:t>Launched on 22 JAN 90 on ARIANE 4</a:t>
            </a:r>
          </a:p>
          <a:p>
            <a:pPr lvl="1"/>
            <a:r>
              <a:rPr lang="en-US" dirty="0" smtClean="0"/>
              <a:t>PACSAT (AO-16):  2M/70 CM + S-Band downlink on discrete frequencies</a:t>
            </a:r>
          </a:p>
          <a:p>
            <a:pPr lvl="1"/>
            <a:r>
              <a:rPr lang="en-US" dirty="0" smtClean="0"/>
              <a:t>DOVE (DO-17):  2M + S-Band Downlink only (recorded messages)</a:t>
            </a:r>
          </a:p>
          <a:p>
            <a:pPr lvl="1"/>
            <a:r>
              <a:rPr lang="en-US" dirty="0" err="1" smtClean="0"/>
              <a:t>WeberSat</a:t>
            </a:r>
            <a:r>
              <a:rPr lang="en-US" dirty="0" smtClean="0"/>
              <a:t> (WO-18):  2M/70CM Downlink 4 W (images) </a:t>
            </a:r>
          </a:p>
          <a:p>
            <a:pPr lvl="2"/>
            <a:r>
              <a:rPr lang="en-US" dirty="0" err="1" smtClean="0"/>
              <a:t>Weberware</a:t>
            </a:r>
            <a:r>
              <a:rPr lang="en-US" dirty="0" smtClean="0"/>
              <a:t> ground station software to view images</a:t>
            </a:r>
          </a:p>
          <a:p>
            <a:pPr lvl="2"/>
            <a:r>
              <a:rPr lang="en-US" dirty="0" smtClean="0"/>
              <a:t>L-Band ATV uplink </a:t>
            </a:r>
          </a:p>
          <a:p>
            <a:pPr lvl="1"/>
            <a:r>
              <a:rPr lang="en-US" dirty="0" err="1" smtClean="0"/>
              <a:t>LUSat</a:t>
            </a:r>
            <a:r>
              <a:rPr lang="en-US" dirty="0" smtClean="0"/>
              <a:t> (LO-19):  2M/70 CM 4W + .8 Watt output on discrete frequencies</a:t>
            </a:r>
          </a:p>
          <a:p>
            <a:r>
              <a:rPr lang="en-US" dirty="0" smtClean="0"/>
              <a:t>805 km circular Sun-synchronous orbit</a:t>
            </a:r>
          </a:p>
          <a:p>
            <a:pPr marL="857250" lvl="2" indent="0">
              <a:buNone/>
            </a:pPr>
            <a:endParaRPr lang="en-US" dirty="0"/>
          </a:p>
        </p:txBody>
      </p:sp>
    </p:spTree>
    <p:extLst>
      <p:ext uri="{BB962C8B-B14F-4D97-AF65-F5344CB8AC3E}">
        <p14:creationId xmlns:p14="http://schemas.microsoft.com/office/powerpoint/2010/main" val="11764018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990600"/>
          </a:xfrm>
        </p:spPr>
        <p:txBody>
          <a:bodyPr/>
          <a:lstStyle/>
          <a:p>
            <a:r>
              <a:rPr lang="en-US" dirty="0" smtClean="0"/>
              <a:t>All 4 </a:t>
            </a:r>
            <a:r>
              <a:rPr lang="en-US" dirty="0" err="1" smtClean="0"/>
              <a:t>Microsats</a:t>
            </a:r>
            <a:r>
              <a:rPr lang="en-US" dirty="0" smtClean="0"/>
              <a:t> and 2</a:t>
            </a:r>
            <a:r>
              <a:rPr lang="en-US" baseline="30000" dirty="0" smtClean="0"/>
              <a:t>nd</a:t>
            </a:r>
            <a:r>
              <a:rPr lang="en-US" dirty="0" smtClean="0"/>
              <a:t> Gen </a:t>
            </a:r>
            <a:r>
              <a:rPr lang="en-US" dirty="0" err="1" smtClean="0"/>
              <a:t>UoSats</a:t>
            </a:r>
            <a:r>
              <a:rPr lang="en-US" dirty="0" smtClean="0"/>
              <a:t> on First </a:t>
            </a:r>
            <a:br>
              <a:rPr lang="en-US" dirty="0" smtClean="0"/>
            </a:br>
            <a:r>
              <a:rPr lang="en-US" dirty="0" smtClean="0"/>
              <a:t>Ariane-4 ASAP Ring</a:t>
            </a:r>
            <a:endParaRPr lang="en-US" dirty="0"/>
          </a:p>
        </p:txBody>
      </p:sp>
      <p:pic>
        <p:nvPicPr>
          <p:cNvPr id="4" name="Picture 2" descr="D:\Amateur Radio Satellites\018A Microsats\Copy of ASAPMicrosats2.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6" t="480" b="-86"/>
          <a:stretch/>
        </p:blipFill>
        <p:spPr bwMode="auto">
          <a:xfrm>
            <a:off x="683794" y="1548037"/>
            <a:ext cx="7393406" cy="5123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1904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Microsat</a:t>
            </a:r>
            <a:r>
              <a:rPr lang="en-US" dirty="0" smtClean="0"/>
              <a:t> Design Impacts</a:t>
            </a:r>
            <a:endParaRPr lang="en-US" dirty="0"/>
          </a:p>
        </p:txBody>
      </p:sp>
      <p:sp>
        <p:nvSpPr>
          <p:cNvPr id="3" name="Content Placeholder 2"/>
          <p:cNvSpPr>
            <a:spLocks noGrp="1"/>
          </p:cNvSpPr>
          <p:nvPr>
            <p:ph idx="1"/>
          </p:nvPr>
        </p:nvSpPr>
        <p:spPr>
          <a:xfrm>
            <a:off x="0" y="1447800"/>
            <a:ext cx="9144000" cy="4114800"/>
          </a:xfrm>
        </p:spPr>
        <p:txBody>
          <a:bodyPr/>
          <a:lstStyle/>
          <a:p>
            <a:r>
              <a:rPr lang="en-US" dirty="0" err="1" smtClean="0"/>
              <a:t>Microsat</a:t>
            </a:r>
            <a:r>
              <a:rPr lang="en-US" dirty="0" smtClean="0"/>
              <a:t> Design Generates Significant Interest</a:t>
            </a:r>
          </a:p>
          <a:p>
            <a:pPr lvl="1"/>
            <a:r>
              <a:rPr lang="en-US" dirty="0" smtClean="0"/>
              <a:t>IO-26 built by AMSAT-Italy included 9600 baud capability</a:t>
            </a:r>
          </a:p>
          <a:p>
            <a:pPr lvl="2"/>
            <a:r>
              <a:rPr lang="en-US" dirty="0" smtClean="0"/>
              <a:t>Limited amateur radio use</a:t>
            </a:r>
          </a:p>
          <a:p>
            <a:pPr lvl="1"/>
            <a:r>
              <a:rPr lang="en-US" dirty="0"/>
              <a:t>AO-</a:t>
            </a:r>
            <a:r>
              <a:rPr lang="en-US" dirty="0" smtClean="0"/>
              <a:t>27 is a payload built by AMRAD as part of </a:t>
            </a:r>
            <a:r>
              <a:rPr lang="en-US" dirty="0" err="1" smtClean="0"/>
              <a:t>Interferometics</a:t>
            </a:r>
            <a:r>
              <a:rPr lang="en-US" dirty="0" smtClean="0"/>
              <a:t> EYESAT commercial satellite </a:t>
            </a:r>
          </a:p>
          <a:p>
            <a:pPr lvl="2"/>
            <a:r>
              <a:rPr lang="en-US" dirty="0" smtClean="0"/>
              <a:t>FM repeater “</a:t>
            </a:r>
            <a:r>
              <a:rPr lang="en-US" dirty="0" err="1" smtClean="0"/>
              <a:t>EasySat</a:t>
            </a:r>
            <a:r>
              <a:rPr lang="en-US" dirty="0" smtClean="0"/>
              <a:t>” </a:t>
            </a:r>
          </a:p>
          <a:p>
            <a:pPr lvl="2"/>
            <a:r>
              <a:rPr lang="en-US" dirty="0" smtClean="0"/>
              <a:t>Launched 26 SEP 93 (same launch as IO-26)</a:t>
            </a:r>
          </a:p>
          <a:p>
            <a:pPr lvl="1"/>
            <a:r>
              <a:rPr lang="en-US" dirty="0" err="1" smtClean="0"/>
              <a:t>SpaceQuest</a:t>
            </a:r>
            <a:r>
              <a:rPr lang="en-US" dirty="0" smtClean="0"/>
              <a:t> builds </a:t>
            </a:r>
            <a:r>
              <a:rPr lang="en-US" dirty="0" err="1" smtClean="0"/>
              <a:t>microsats</a:t>
            </a:r>
            <a:r>
              <a:rPr lang="en-US" dirty="0" smtClean="0"/>
              <a:t> for government &amp; industry</a:t>
            </a:r>
          </a:p>
          <a:p>
            <a:pPr lvl="1"/>
            <a:r>
              <a:rPr lang="en-US" dirty="0" smtClean="0"/>
              <a:t>MO-30 built by students/staff of Autonomous University of Mexico</a:t>
            </a:r>
          </a:p>
          <a:p>
            <a:pPr lvl="2"/>
            <a:r>
              <a:rPr lang="en-US" dirty="0" smtClean="0"/>
              <a:t>Identical to UNAMSAT-1 destroyed by launch vehicle failure on 28 MAR 95</a:t>
            </a:r>
          </a:p>
          <a:p>
            <a:pPr lvl="2"/>
            <a:r>
              <a:rPr lang="en-US" dirty="0" smtClean="0"/>
              <a:t>Included a 70 W peak power radar transmitter @ 40.997 MHz to monitor micrometeorite impacts in the upper atmosphere</a:t>
            </a:r>
          </a:p>
          <a:p>
            <a:pPr lvl="2"/>
            <a:r>
              <a:rPr lang="en-US" dirty="0" smtClean="0"/>
              <a:t>Receiver failed shortly after placement in orbit on 5 SEP 96</a:t>
            </a:r>
          </a:p>
          <a:p>
            <a:pPr lvl="1"/>
            <a:r>
              <a:rPr lang="en-US" dirty="0" smtClean="0"/>
              <a:t>AO-51 built by </a:t>
            </a:r>
            <a:r>
              <a:rPr lang="en-US" dirty="0" err="1" smtClean="0"/>
              <a:t>SpaceQuest</a:t>
            </a:r>
            <a:r>
              <a:rPr lang="en-US" dirty="0" smtClean="0"/>
              <a:t> under AMSAT contract</a:t>
            </a:r>
          </a:p>
          <a:p>
            <a:pPr lvl="2"/>
            <a:r>
              <a:rPr lang="en-US" dirty="0" smtClean="0"/>
              <a:t>Launched 28 JUN 04 from </a:t>
            </a:r>
            <a:r>
              <a:rPr lang="en-US" dirty="0" err="1" smtClean="0"/>
              <a:t>Baikonour</a:t>
            </a:r>
            <a:r>
              <a:rPr lang="en-US" dirty="0" smtClean="0"/>
              <a:t> </a:t>
            </a:r>
            <a:r>
              <a:rPr lang="en-US" dirty="0" err="1" smtClean="0"/>
              <a:t>Cosmodrome</a:t>
            </a:r>
            <a:r>
              <a:rPr lang="en-US" dirty="0" smtClean="0"/>
              <a:t> (Dnepr launch)</a:t>
            </a:r>
          </a:p>
          <a:p>
            <a:pPr lvl="2"/>
            <a:r>
              <a:rPr lang="en-US" dirty="0" smtClean="0"/>
              <a:t>4x capability of original </a:t>
            </a:r>
            <a:r>
              <a:rPr lang="en-US" dirty="0" err="1" smtClean="0"/>
              <a:t>microsat</a:t>
            </a:r>
            <a:r>
              <a:rPr lang="en-US" dirty="0" smtClean="0"/>
              <a:t> design</a:t>
            </a:r>
          </a:p>
          <a:p>
            <a:pPr marL="457200" lvl="1" indent="0">
              <a:buNone/>
            </a:pPr>
            <a:endParaRPr lang="en-US" dirty="0" smtClean="0"/>
          </a:p>
          <a:p>
            <a:pPr marL="457200" lvl="1" indent="0">
              <a:buNone/>
            </a:pPr>
            <a:endParaRPr lang="en-US" dirty="0"/>
          </a:p>
        </p:txBody>
      </p:sp>
    </p:spTree>
    <p:extLst>
      <p:ext uri="{BB962C8B-B14F-4D97-AF65-F5344CB8AC3E}">
        <p14:creationId xmlns:p14="http://schemas.microsoft.com/office/powerpoint/2010/main" val="42655596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Echo Flies to Moscow</a:t>
            </a:r>
            <a:endParaRPr lang="en-US" dirty="0"/>
          </a:p>
        </p:txBody>
      </p:sp>
      <p:pic>
        <p:nvPicPr>
          <p:cNvPr id="8" name="Content Placeholder 7" descr="024 CIMG0778-M.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282" t="1420" b="327"/>
          <a:stretch/>
        </p:blipFill>
        <p:spPr>
          <a:xfrm>
            <a:off x="1066800" y="1650382"/>
            <a:ext cx="7110091" cy="5173094"/>
          </a:xfrm>
        </p:spPr>
      </p:pic>
    </p:spTree>
    <p:extLst>
      <p:ext uri="{BB962C8B-B14F-4D97-AF65-F5344CB8AC3E}">
        <p14:creationId xmlns:p14="http://schemas.microsoft.com/office/powerpoint/2010/main" val="27021047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Microsat</a:t>
            </a:r>
            <a:r>
              <a:rPr lang="en-US" dirty="0" smtClean="0"/>
              <a:t> Design Impacts</a:t>
            </a:r>
            <a:endParaRPr lang="en-US" dirty="0"/>
          </a:p>
        </p:txBody>
      </p:sp>
      <p:sp>
        <p:nvSpPr>
          <p:cNvPr id="3" name="Content Placeholder 2"/>
          <p:cNvSpPr>
            <a:spLocks noGrp="1"/>
          </p:cNvSpPr>
          <p:nvPr>
            <p:ph idx="1"/>
          </p:nvPr>
        </p:nvSpPr>
        <p:spPr>
          <a:xfrm>
            <a:off x="0" y="1524000"/>
            <a:ext cx="9144000" cy="4114800"/>
          </a:xfrm>
        </p:spPr>
        <p:txBody>
          <a:bodyPr/>
          <a:lstStyle/>
          <a:p>
            <a:pPr marL="457200" lvl="1" indent="0">
              <a:buNone/>
            </a:pPr>
            <a:endParaRPr lang="en-US" dirty="0" smtClean="0"/>
          </a:p>
          <a:p>
            <a:r>
              <a:rPr lang="en-US" dirty="0" smtClean="0"/>
              <a:t>Design demonstrates utility for small satellites</a:t>
            </a:r>
          </a:p>
          <a:p>
            <a:pPr lvl="1"/>
            <a:r>
              <a:rPr lang="en-US" dirty="0" smtClean="0"/>
              <a:t>Impacts launch opportunities and launch costs</a:t>
            </a:r>
          </a:p>
          <a:p>
            <a:pPr lvl="1"/>
            <a:r>
              <a:rPr lang="en-US" dirty="0" smtClean="0"/>
              <a:t>As electronics improve, more can be done with same footprint</a:t>
            </a:r>
          </a:p>
          <a:p>
            <a:pPr lvl="1"/>
            <a:r>
              <a:rPr lang="en-US" dirty="0" smtClean="0"/>
              <a:t>Standardized design/footprint reduces costs </a:t>
            </a:r>
          </a:p>
          <a:p>
            <a:pPr lvl="2"/>
            <a:r>
              <a:rPr lang="en-US" dirty="0" smtClean="0"/>
              <a:t>First AMSAT satellites that could be built “cookie cutter”</a:t>
            </a:r>
          </a:p>
          <a:p>
            <a:pPr lvl="1"/>
            <a:r>
              <a:rPr lang="en-US" dirty="0" smtClean="0"/>
              <a:t>Initiates greater interest in “</a:t>
            </a:r>
            <a:r>
              <a:rPr lang="en-US" dirty="0" err="1" smtClean="0"/>
              <a:t>smallsats</a:t>
            </a:r>
            <a:r>
              <a:rPr lang="en-US" dirty="0" smtClean="0"/>
              <a:t>”  </a:t>
            </a:r>
          </a:p>
          <a:p>
            <a:pPr lvl="1"/>
            <a:endParaRPr lang="en-US" dirty="0" smtClean="0"/>
          </a:p>
          <a:p>
            <a:r>
              <a:rPr lang="en-US" dirty="0" smtClean="0"/>
              <a:t>AMSAT becomes “victim of our own success”</a:t>
            </a:r>
          </a:p>
          <a:p>
            <a:pPr lvl="1"/>
            <a:r>
              <a:rPr lang="en-US" dirty="0" smtClean="0"/>
              <a:t>University, Industry and Government interested in </a:t>
            </a:r>
            <a:r>
              <a:rPr lang="en-US" dirty="0" err="1" smtClean="0"/>
              <a:t>smallsats</a:t>
            </a:r>
            <a:endParaRPr lang="en-US" dirty="0" smtClean="0"/>
          </a:p>
          <a:p>
            <a:pPr lvl="1"/>
            <a:r>
              <a:rPr lang="en-US" dirty="0" smtClean="0"/>
              <a:t>Closes the door on AMSAT taking advantage of “unused space” on launches</a:t>
            </a:r>
          </a:p>
          <a:p>
            <a:pPr lvl="1"/>
            <a:r>
              <a:rPr lang="en-US" dirty="0" smtClean="0"/>
              <a:t>Forces real $$$ to be spent on launches</a:t>
            </a:r>
          </a:p>
          <a:p>
            <a:pPr marL="857250" lvl="2" indent="0">
              <a:buNone/>
            </a:pPr>
            <a:endParaRPr lang="en-US" dirty="0" smtClean="0"/>
          </a:p>
          <a:p>
            <a:pPr marL="457200" lvl="1" indent="0">
              <a:buNone/>
            </a:pPr>
            <a:endParaRPr lang="en-US" dirty="0"/>
          </a:p>
        </p:txBody>
      </p:sp>
    </p:spTree>
    <p:extLst>
      <p:ext uri="{BB962C8B-B14F-4D97-AF65-F5344CB8AC3E}">
        <p14:creationId xmlns:p14="http://schemas.microsoft.com/office/powerpoint/2010/main" val="719633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p:txBody>
          <a:bodyPr/>
          <a:lstStyle/>
          <a:p>
            <a:r>
              <a:rPr lang="en-US" dirty="0" smtClean="0">
                <a:latin typeface="Tahoma" charset="0"/>
                <a:ea typeface="MS PGothic" charset="0"/>
                <a:cs typeface="MS PGothic" charset="0"/>
              </a:rPr>
              <a:t>Why did </a:t>
            </a:r>
            <a:r>
              <a:rPr lang="en-US" dirty="0">
                <a:latin typeface="Tahoma" charset="0"/>
                <a:ea typeface="MS PGothic" charset="0"/>
                <a:cs typeface="MS PGothic" charset="0"/>
              </a:rPr>
              <a:t>AMSAT </a:t>
            </a:r>
            <a:r>
              <a:rPr lang="en-US" dirty="0" smtClean="0">
                <a:latin typeface="Tahoma" charset="0"/>
                <a:ea typeface="MS PGothic" charset="0"/>
                <a:cs typeface="MS PGothic" charset="0"/>
              </a:rPr>
              <a:t>Build </a:t>
            </a:r>
            <a:r>
              <a:rPr lang="en-US" dirty="0">
                <a:latin typeface="Tahoma" charset="0"/>
                <a:ea typeface="MS PGothic" charset="0"/>
                <a:cs typeface="MS PGothic" charset="0"/>
              </a:rPr>
              <a:t>ARISSat-1?</a:t>
            </a:r>
          </a:p>
        </p:txBody>
      </p:sp>
      <p:sp>
        <p:nvSpPr>
          <p:cNvPr id="93186" name="Content Placeholder 2"/>
          <p:cNvSpPr>
            <a:spLocks noGrp="1"/>
          </p:cNvSpPr>
          <p:nvPr>
            <p:ph idx="1"/>
          </p:nvPr>
        </p:nvSpPr>
        <p:spPr>
          <a:xfrm>
            <a:off x="152400" y="1600200"/>
            <a:ext cx="8991600" cy="4419600"/>
          </a:xfrm>
        </p:spPr>
        <p:txBody>
          <a:bodyPr/>
          <a:lstStyle/>
          <a:p>
            <a:r>
              <a:rPr lang="en-US" dirty="0">
                <a:latin typeface="Tahoma" charset="0"/>
                <a:ea typeface="MS PGothic" charset="0"/>
                <a:cs typeface="MS PGothic" charset="0"/>
              </a:rPr>
              <a:t>Educational Outreach</a:t>
            </a:r>
          </a:p>
          <a:p>
            <a:pPr lvl="1"/>
            <a:r>
              <a:rPr lang="en-US" dirty="0">
                <a:latin typeface="Tahoma" charset="0"/>
                <a:ea typeface="MS PGothic" charset="0"/>
                <a:cs typeface="MS PGothic" charset="0"/>
              </a:rPr>
              <a:t>One of AMSAT</a:t>
            </a:r>
            <a:r>
              <a:rPr lang="ja-JP" altLang="en-US" dirty="0">
                <a:latin typeface="Tahoma" charset="0"/>
                <a:ea typeface="MS PGothic" charset="0"/>
                <a:cs typeface="MS PGothic" charset="0"/>
              </a:rPr>
              <a:t>’</a:t>
            </a:r>
            <a:r>
              <a:rPr lang="en-US" altLang="ja-JP" dirty="0">
                <a:latin typeface="Tahoma" charset="0"/>
                <a:ea typeface="MS PGothic" charset="0"/>
                <a:cs typeface="MS PGothic" charset="0"/>
              </a:rPr>
              <a:t>s key mission statements (</a:t>
            </a:r>
            <a:r>
              <a:rPr lang="ja-JP" altLang="en-US" dirty="0">
                <a:latin typeface="Tahoma" charset="0"/>
                <a:ea typeface="MS PGothic" charset="0"/>
                <a:cs typeface="MS PGothic" charset="0"/>
              </a:rPr>
              <a:t>“</a:t>
            </a:r>
            <a:r>
              <a:rPr lang="en-US" altLang="ja-JP" dirty="0">
                <a:latin typeface="Tahoma" charset="0"/>
                <a:ea typeface="MS PGothic" charset="0"/>
                <a:cs typeface="MS PGothic" charset="0"/>
              </a:rPr>
              <a:t>Promote space education</a:t>
            </a:r>
            <a:r>
              <a:rPr lang="ja-JP" altLang="en-US" dirty="0">
                <a:latin typeface="Tahoma" charset="0"/>
                <a:ea typeface="MS PGothic" charset="0"/>
                <a:cs typeface="MS PGothic" charset="0"/>
              </a:rPr>
              <a:t>”</a:t>
            </a:r>
            <a:r>
              <a:rPr lang="en-US" altLang="ja-JP" dirty="0">
                <a:latin typeface="Tahoma" charset="0"/>
                <a:ea typeface="MS PGothic" charset="0"/>
                <a:cs typeface="MS PGothic" charset="0"/>
              </a:rPr>
              <a:t>)</a:t>
            </a:r>
          </a:p>
          <a:p>
            <a:pPr lvl="1"/>
            <a:r>
              <a:rPr lang="en-US" dirty="0">
                <a:latin typeface="Tahoma" charset="0"/>
                <a:ea typeface="MS PGothic" charset="0"/>
                <a:cs typeface="MS PGothic" charset="0"/>
              </a:rPr>
              <a:t>Provide a vehicle for student experiments</a:t>
            </a:r>
          </a:p>
          <a:p>
            <a:pPr lvl="1"/>
            <a:r>
              <a:rPr lang="en-US" dirty="0">
                <a:latin typeface="Tahoma" charset="0"/>
                <a:ea typeface="MS PGothic" charset="0"/>
                <a:cs typeface="MS PGothic" charset="0"/>
              </a:rPr>
              <a:t>Provide telemetry for student analysis</a:t>
            </a:r>
          </a:p>
          <a:p>
            <a:pPr lvl="1"/>
            <a:r>
              <a:rPr lang="en-US" dirty="0">
                <a:latin typeface="Tahoma" charset="0"/>
                <a:ea typeface="MS PGothic" charset="0"/>
                <a:cs typeface="MS PGothic" charset="0"/>
              </a:rPr>
              <a:t>Provide </a:t>
            </a:r>
            <a:r>
              <a:rPr lang="ja-JP" altLang="en-US" dirty="0">
                <a:latin typeface="Tahoma" charset="0"/>
                <a:ea typeface="MS PGothic" charset="0"/>
                <a:cs typeface="MS PGothic" charset="0"/>
              </a:rPr>
              <a:t>‘</a:t>
            </a:r>
            <a:r>
              <a:rPr lang="en-US" altLang="ja-JP" dirty="0">
                <a:latin typeface="Tahoma" charset="0"/>
                <a:ea typeface="MS PGothic" charset="0"/>
                <a:cs typeface="MS PGothic" charset="0"/>
              </a:rPr>
              <a:t>student messages</a:t>
            </a:r>
            <a:r>
              <a:rPr lang="ja-JP" altLang="en-US" dirty="0">
                <a:latin typeface="Tahoma" charset="0"/>
                <a:ea typeface="MS PGothic" charset="0"/>
                <a:cs typeface="MS PGothic" charset="0"/>
              </a:rPr>
              <a:t>’</a:t>
            </a:r>
            <a:r>
              <a:rPr lang="en-US" altLang="ja-JP" dirty="0">
                <a:latin typeface="Tahoma" charset="0"/>
                <a:ea typeface="MS PGothic" charset="0"/>
                <a:cs typeface="MS PGothic" charset="0"/>
              </a:rPr>
              <a:t> in various languages for students to receive</a:t>
            </a:r>
          </a:p>
          <a:p>
            <a:pPr lvl="1"/>
            <a:r>
              <a:rPr lang="en-US" dirty="0">
                <a:latin typeface="Tahoma" charset="0"/>
                <a:ea typeface="MS PGothic" charset="0"/>
                <a:cs typeface="MS PGothic" charset="0"/>
              </a:rPr>
              <a:t>An opportunity for students to learn about satellites and orbital tracking in the classroom and then listen for ARISSat-1 using basic equipment</a:t>
            </a:r>
          </a:p>
          <a:p>
            <a:pPr lvl="1"/>
            <a:r>
              <a:rPr lang="en-US" dirty="0">
                <a:latin typeface="Tahoma" charset="0"/>
                <a:ea typeface="MS PGothic" charset="0"/>
                <a:cs typeface="MS PGothic" charset="0"/>
              </a:rPr>
              <a:t>Video (SSTV) </a:t>
            </a:r>
          </a:p>
          <a:p>
            <a:r>
              <a:rPr lang="en-US" dirty="0">
                <a:latin typeface="Tahoma" charset="0"/>
                <a:ea typeface="MS PGothic" charset="0"/>
                <a:cs typeface="MS PGothic" charset="0"/>
              </a:rPr>
              <a:t>In exchange for educational outreach:</a:t>
            </a:r>
          </a:p>
          <a:p>
            <a:pPr lvl="1"/>
            <a:r>
              <a:rPr lang="ja-JP" altLang="en-US" dirty="0">
                <a:latin typeface="Tahoma" charset="0"/>
                <a:ea typeface="MS PGothic" charset="0"/>
                <a:cs typeface="MS PGothic" charset="0"/>
              </a:rPr>
              <a:t>‘</a:t>
            </a:r>
            <a:r>
              <a:rPr lang="en-US" altLang="ja-JP" dirty="0">
                <a:latin typeface="Tahoma" charset="0"/>
                <a:ea typeface="MS PGothic" charset="0"/>
                <a:cs typeface="MS PGothic" charset="0"/>
              </a:rPr>
              <a:t>Free Launch</a:t>
            </a:r>
            <a:r>
              <a:rPr lang="ja-JP" altLang="en-US" dirty="0">
                <a:latin typeface="Tahoma" charset="0"/>
                <a:ea typeface="MS PGothic" charset="0"/>
                <a:cs typeface="MS PGothic" charset="0"/>
              </a:rPr>
              <a:t>’</a:t>
            </a:r>
            <a:r>
              <a:rPr lang="en-US" altLang="ja-JP" dirty="0">
                <a:latin typeface="Tahoma" charset="0"/>
                <a:ea typeface="MS PGothic" charset="0"/>
                <a:cs typeface="MS PGothic" charset="0"/>
              </a:rPr>
              <a:t> of amateur radio capability </a:t>
            </a:r>
          </a:p>
          <a:p>
            <a:pPr lvl="1"/>
            <a:r>
              <a:rPr lang="en-US" u="sng" dirty="0">
                <a:latin typeface="Tahoma" charset="0"/>
                <a:ea typeface="MS PGothic" charset="0"/>
                <a:cs typeface="MS PGothic" charset="0"/>
              </a:rPr>
              <a:t>A platform for technology development (SDX)</a:t>
            </a:r>
          </a:p>
          <a:p>
            <a:pPr lvl="1"/>
            <a:r>
              <a:rPr lang="en-US" dirty="0">
                <a:latin typeface="Tahoma" charset="0"/>
                <a:ea typeface="MS PGothic" charset="0"/>
                <a:cs typeface="MS PGothic" charset="0"/>
              </a:rPr>
              <a:t>Potential for recurring opportunities</a:t>
            </a:r>
          </a:p>
          <a:p>
            <a:pPr lvl="2"/>
            <a:endParaRPr lang="en-US" dirty="0">
              <a:latin typeface="Tahoma" charset="0"/>
              <a:ea typeface="MS PGothic" charset="0"/>
              <a:cs typeface="MS PGothic" charset="0"/>
            </a:endParaRPr>
          </a:p>
        </p:txBody>
      </p:sp>
      <p:sp>
        <p:nvSpPr>
          <p:cNvPr id="9318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2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2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2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200">
                <a:solidFill>
                  <a:schemeClr val="tx1"/>
                </a:solidFill>
                <a:latin typeface="Arial" charset="0"/>
                <a:ea typeface="ＭＳ Ｐゴシック" charset="0"/>
              </a:defRPr>
            </a:lvl9pPr>
          </a:lstStyle>
          <a:p>
            <a:r>
              <a:rPr lang="en-US" sz="1000">
                <a:ea typeface="MS PGothic" charset="0"/>
                <a:cs typeface="MS PGothic" charset="0"/>
              </a:rPr>
              <a:t>May 21, 2011</a:t>
            </a:r>
          </a:p>
        </p:txBody>
      </p:sp>
    </p:spTree>
    <p:extLst>
      <p:ext uri="{BB962C8B-B14F-4D97-AF65-F5344CB8AC3E}">
        <p14:creationId xmlns:p14="http://schemas.microsoft.com/office/powerpoint/2010/main" val="348282541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1295400" y="228600"/>
            <a:ext cx="7696200" cy="990600"/>
          </a:xfrm>
        </p:spPr>
        <p:txBody>
          <a:bodyPr/>
          <a:lstStyle/>
          <a:p>
            <a:r>
              <a:rPr lang="en-US">
                <a:latin typeface="Arial" charset="0"/>
                <a:ea typeface="ＭＳ Ｐゴシック" charset="0"/>
                <a:cs typeface="ＭＳ Ｐゴシック" charset="0"/>
              </a:rPr>
              <a:t>Satellite Purpose:  Technology Demonstrator	</a:t>
            </a:r>
          </a:p>
        </p:txBody>
      </p:sp>
      <p:sp>
        <p:nvSpPr>
          <p:cNvPr id="17410" name="Content Placeholder 2"/>
          <p:cNvSpPr>
            <a:spLocks noGrp="1"/>
          </p:cNvSpPr>
          <p:nvPr>
            <p:ph idx="1"/>
          </p:nvPr>
        </p:nvSpPr>
        <p:spPr>
          <a:xfrm>
            <a:off x="152400" y="1752600"/>
            <a:ext cx="8991600" cy="5029200"/>
          </a:xfrm>
        </p:spPr>
        <p:txBody>
          <a:bodyPr/>
          <a:lstStyle/>
          <a:p>
            <a:pPr>
              <a:defRPr/>
            </a:pPr>
            <a:r>
              <a:rPr lang="en-US" dirty="0" smtClean="0">
                <a:latin typeface="Arial" charset="0"/>
                <a:ea typeface="ＭＳ Ｐゴシック" charset="0"/>
              </a:rPr>
              <a:t>Communications Technology Platform: </a:t>
            </a:r>
            <a:r>
              <a:rPr lang="en-US" dirty="0" err="1" smtClean="0">
                <a:latin typeface="Arial" charset="0"/>
                <a:ea typeface="ＭＳ Ｐゴシック" charset="0"/>
              </a:rPr>
              <a:t>Testbed</a:t>
            </a:r>
            <a:r>
              <a:rPr lang="en-US" dirty="0" smtClean="0">
                <a:latin typeface="Arial" charset="0"/>
                <a:ea typeface="ＭＳ Ｐゴシック" charset="0"/>
              </a:rPr>
              <a:t> for SDX</a:t>
            </a:r>
          </a:p>
          <a:p>
            <a:pPr lvl="1">
              <a:defRPr/>
            </a:pPr>
            <a:r>
              <a:rPr lang="en-US" dirty="0" smtClean="0">
                <a:latin typeface="Arial" charset="0"/>
                <a:ea typeface="ＭＳ Ｐゴシック" charset="0"/>
              </a:rPr>
              <a:t>4 different carrier frequencies transmitted simultaneously</a:t>
            </a:r>
          </a:p>
          <a:p>
            <a:pPr lvl="1">
              <a:defRPr/>
            </a:pPr>
            <a:r>
              <a:rPr lang="en-US" dirty="0" smtClean="0">
                <a:latin typeface="Arial" charset="0"/>
                <a:ea typeface="ＭＳ Ｐゴシック" charset="0"/>
              </a:rPr>
              <a:t>Different transmission modes (CW, FM, Digital Data, Transponder)</a:t>
            </a:r>
          </a:p>
          <a:p>
            <a:pPr lvl="1">
              <a:defRPr/>
            </a:pPr>
            <a:r>
              <a:rPr lang="en-US" dirty="0" smtClean="0">
                <a:latin typeface="Arial" charset="0"/>
                <a:ea typeface="ＭＳ Ｐゴシック" charset="0"/>
              </a:rPr>
              <a:t>First amateur radio satellite to have both its receiver and transmitter (“transponder”) operate as software defined units</a:t>
            </a:r>
          </a:p>
          <a:p>
            <a:pPr>
              <a:defRPr/>
            </a:pPr>
            <a:r>
              <a:rPr lang="en-US" dirty="0" smtClean="0">
                <a:latin typeface="Arial" charset="0"/>
                <a:ea typeface="ＭＳ Ｐゴシック" charset="0"/>
              </a:rPr>
              <a:t>Power Management Technology Platform:  MPPT</a:t>
            </a:r>
          </a:p>
          <a:p>
            <a:pPr lvl="1">
              <a:defRPr/>
            </a:pPr>
            <a:r>
              <a:rPr lang="en-US" dirty="0" smtClean="0">
                <a:latin typeface="Arial" charset="0"/>
                <a:ea typeface="ＭＳ Ｐゴシック" charset="0"/>
              </a:rPr>
              <a:t>Maximum Power Point Trackers are dc-to-dc power converters </a:t>
            </a:r>
          </a:p>
          <a:p>
            <a:pPr lvl="1">
              <a:defRPr/>
            </a:pPr>
            <a:r>
              <a:rPr lang="en-US" dirty="0" smtClean="0">
                <a:latin typeface="Arial" charset="0"/>
                <a:ea typeface="ＭＳ Ｐゴシック" charset="0"/>
              </a:rPr>
              <a:t>Designed to maximize power provided by solar panels (19 watts of power from each panel)  independently of ground control’</a:t>
            </a:r>
          </a:p>
          <a:p>
            <a:pPr lvl="1">
              <a:defRPr/>
            </a:pPr>
            <a:r>
              <a:rPr lang="en-US" dirty="0" smtClean="0">
                <a:latin typeface="Arial" charset="0"/>
                <a:ea typeface="ＭＳ Ｐゴシック" charset="0"/>
              </a:rPr>
              <a:t>Each solar panel had a MPPT attached to it</a:t>
            </a:r>
          </a:p>
          <a:p>
            <a:pPr>
              <a:defRPr/>
            </a:pPr>
            <a:r>
              <a:rPr lang="en-US" dirty="0" smtClean="0">
                <a:latin typeface="Arial" charset="0"/>
                <a:ea typeface="ＭＳ Ｐゴシック" charset="0"/>
              </a:rPr>
              <a:t>Use of commercial off-the-shelf video cameras provided SSTV imagery</a:t>
            </a:r>
          </a:p>
          <a:p>
            <a:pPr marL="0" indent="0">
              <a:buFont typeface="ZapfDingbats" charset="0"/>
              <a:buNone/>
              <a:defRPr/>
            </a:pPr>
            <a:endParaRPr lang="en-US" dirty="0">
              <a:latin typeface="Arial" charset="0"/>
              <a:ea typeface="ＭＳ Ｐゴシック" charset="0"/>
            </a:endParaRPr>
          </a:p>
        </p:txBody>
      </p:sp>
    </p:spTree>
    <p:extLst>
      <p:ext uri="{BB962C8B-B14F-4D97-AF65-F5344CB8AC3E}">
        <p14:creationId xmlns:p14="http://schemas.microsoft.com/office/powerpoint/2010/main" val="274204066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OSCAR-III</a:t>
            </a:r>
            <a:endParaRPr lang="en-US" dirty="0"/>
          </a:p>
        </p:txBody>
      </p:sp>
      <p:pic>
        <p:nvPicPr>
          <p:cNvPr id="6" name="Content Placeholder 5"/>
          <p:cNvPicPr>
            <a:picLocks noGrp="1" noChangeAspect="1"/>
          </p:cNvPicPr>
          <p:nvPr>
            <p:ph idx="1"/>
          </p:nvPr>
        </p:nvPicPr>
        <p:blipFill rotWithShape="1">
          <a:blip r:embed="rId2"/>
          <a:srcRect l="333" t="-97" b="-423"/>
          <a:stretch/>
        </p:blipFill>
        <p:spPr>
          <a:xfrm>
            <a:off x="711704" y="1598312"/>
            <a:ext cx="7441696" cy="4947405"/>
          </a:xfrm>
        </p:spPr>
      </p:pic>
    </p:spTree>
    <p:extLst>
      <p:ext uri="{BB962C8B-B14F-4D97-AF65-F5344CB8AC3E}">
        <p14:creationId xmlns:p14="http://schemas.microsoft.com/office/powerpoint/2010/main" val="1896339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6781800" cy="838200"/>
          </a:xfrm>
        </p:spPr>
        <p:txBody>
          <a:bodyPr/>
          <a:lstStyle/>
          <a:p>
            <a:pPr>
              <a:defRPr/>
            </a:pPr>
            <a:r>
              <a:rPr lang="en-US" dirty="0">
                <a:latin typeface="Tahoma" charset="0"/>
                <a:cs typeface="+mj-cs"/>
              </a:rPr>
              <a:t>T</a:t>
            </a:r>
            <a:r>
              <a:rPr lang="en-US" dirty="0" smtClean="0">
                <a:latin typeface="Tahoma" charset="0"/>
                <a:cs typeface="+mj-cs"/>
              </a:rPr>
              <a:t>he ARISSat-1 SDX Band Pla</a:t>
            </a:r>
            <a:r>
              <a:rPr lang="en-US" dirty="0">
                <a:latin typeface="Tahoma" charset="0"/>
                <a:cs typeface="+mj-cs"/>
              </a:rPr>
              <a:t>n</a:t>
            </a:r>
          </a:p>
        </p:txBody>
      </p:sp>
      <p:pic>
        <p:nvPicPr>
          <p:cNvPr id="143362"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1752600"/>
            <a:ext cx="6165850" cy="4114800"/>
          </a:xfrm>
        </p:spPr>
      </p:pic>
      <p:sp>
        <p:nvSpPr>
          <p:cNvPr id="3" name="TextBox 2"/>
          <p:cNvSpPr txBox="1"/>
          <p:nvPr/>
        </p:nvSpPr>
        <p:spPr>
          <a:xfrm>
            <a:off x="1447800" y="6172200"/>
            <a:ext cx="6248400" cy="307975"/>
          </a:xfrm>
          <a:prstGeom prst="rect">
            <a:avLst/>
          </a:prstGeom>
          <a:noFill/>
        </p:spPr>
        <p:txBody>
          <a:bodyPr>
            <a:spAutoFit/>
          </a:bodyPr>
          <a:lstStyle>
            <a:lvl1pPr>
              <a:defRPr sz="3200">
                <a:solidFill>
                  <a:srgbClr val="FFFF00"/>
                </a:solidFill>
                <a:latin typeface="Tahoma" charset="0"/>
                <a:ea typeface="ＭＳ Ｐゴシック" charset="0"/>
              </a:defRPr>
            </a:lvl1pPr>
            <a:lvl2pPr marL="742950" indent="-285750">
              <a:defRPr sz="3200">
                <a:solidFill>
                  <a:srgbClr val="FFFF00"/>
                </a:solidFill>
                <a:latin typeface="Tahoma" charset="0"/>
                <a:ea typeface="ＭＳ Ｐゴシック" charset="0"/>
              </a:defRPr>
            </a:lvl2pPr>
            <a:lvl3pPr marL="1143000" indent="-228600">
              <a:defRPr sz="3200">
                <a:solidFill>
                  <a:srgbClr val="FFFF00"/>
                </a:solidFill>
                <a:latin typeface="Tahoma" charset="0"/>
                <a:ea typeface="ＭＳ Ｐゴシック" charset="0"/>
              </a:defRPr>
            </a:lvl3pPr>
            <a:lvl4pPr marL="1600200" indent="-228600">
              <a:defRPr sz="3200">
                <a:solidFill>
                  <a:srgbClr val="FFFF00"/>
                </a:solidFill>
                <a:latin typeface="Tahoma" charset="0"/>
                <a:ea typeface="ＭＳ Ｐゴシック" charset="0"/>
              </a:defRPr>
            </a:lvl4pPr>
            <a:lvl5pPr marL="2057400" indent="-228600">
              <a:defRPr sz="3200">
                <a:solidFill>
                  <a:srgbClr val="FFFF00"/>
                </a:solidFill>
                <a:latin typeface="Tahoma" charset="0"/>
                <a:ea typeface="ＭＳ Ｐゴシック" charset="0"/>
              </a:defRPr>
            </a:lvl5pPr>
            <a:lvl6pPr marL="2514600" indent="-228600" algn="ctr" eaLnBrk="0" fontAlgn="base" hangingPunct="0">
              <a:spcBef>
                <a:spcPct val="0"/>
              </a:spcBef>
              <a:spcAft>
                <a:spcPct val="0"/>
              </a:spcAft>
              <a:defRPr sz="3200">
                <a:solidFill>
                  <a:srgbClr val="FFFF00"/>
                </a:solidFill>
                <a:latin typeface="Tahoma" charset="0"/>
                <a:ea typeface="ＭＳ Ｐゴシック" charset="0"/>
              </a:defRPr>
            </a:lvl6pPr>
            <a:lvl7pPr marL="2971800" indent="-228600" algn="ctr" eaLnBrk="0" fontAlgn="base" hangingPunct="0">
              <a:spcBef>
                <a:spcPct val="0"/>
              </a:spcBef>
              <a:spcAft>
                <a:spcPct val="0"/>
              </a:spcAft>
              <a:defRPr sz="3200">
                <a:solidFill>
                  <a:srgbClr val="FFFF00"/>
                </a:solidFill>
                <a:latin typeface="Tahoma" charset="0"/>
                <a:ea typeface="ＭＳ Ｐゴシック" charset="0"/>
              </a:defRPr>
            </a:lvl7pPr>
            <a:lvl8pPr marL="3429000" indent="-228600" algn="ctr" eaLnBrk="0" fontAlgn="base" hangingPunct="0">
              <a:spcBef>
                <a:spcPct val="0"/>
              </a:spcBef>
              <a:spcAft>
                <a:spcPct val="0"/>
              </a:spcAft>
              <a:defRPr sz="3200">
                <a:solidFill>
                  <a:srgbClr val="FFFF00"/>
                </a:solidFill>
                <a:latin typeface="Tahoma" charset="0"/>
                <a:ea typeface="ＭＳ Ｐゴシック" charset="0"/>
              </a:defRPr>
            </a:lvl8pPr>
            <a:lvl9pPr marL="3886200" indent="-228600" algn="ctr" eaLnBrk="0" fontAlgn="base" hangingPunct="0">
              <a:spcBef>
                <a:spcPct val="0"/>
              </a:spcBef>
              <a:spcAft>
                <a:spcPct val="0"/>
              </a:spcAft>
              <a:defRPr sz="3200">
                <a:solidFill>
                  <a:srgbClr val="FFFF00"/>
                </a:solidFill>
                <a:latin typeface="Tahoma" charset="0"/>
                <a:ea typeface="ＭＳ Ｐゴシック" charset="0"/>
              </a:defRPr>
            </a:lvl9pPr>
          </a:lstStyle>
          <a:p>
            <a:pPr>
              <a:defRPr/>
            </a:pPr>
            <a:r>
              <a:rPr lang="en-US" sz="1400" smtClean="0">
                <a:solidFill>
                  <a:srgbClr val="FF0000"/>
                </a:solidFill>
                <a:effectLst>
                  <a:outerShdw blurRad="38100" dist="38100" dir="2700000" algn="tl">
                    <a:srgbClr val="000000"/>
                  </a:outerShdw>
                </a:effectLst>
                <a:cs typeface="+mn-cs"/>
              </a:rPr>
              <a:t>CW</a:t>
            </a:r>
            <a:r>
              <a:rPr lang="en-US" sz="1400" smtClean="0">
                <a:effectLst>
                  <a:outerShdw blurRad="38100" dist="38100" dir="2700000" algn="tl">
                    <a:srgbClr val="000000"/>
                  </a:outerShdw>
                </a:effectLst>
                <a:cs typeface="+mn-cs"/>
              </a:rPr>
              <a:t> 25 mW   </a:t>
            </a:r>
            <a:r>
              <a:rPr lang="en-US" sz="1400" smtClean="0">
                <a:solidFill>
                  <a:srgbClr val="FF0000"/>
                </a:solidFill>
                <a:effectLst>
                  <a:outerShdw blurRad="38100" dist="38100" dir="2700000" algn="tl">
                    <a:srgbClr val="000000"/>
                  </a:outerShdw>
                </a:effectLst>
                <a:cs typeface="+mn-cs"/>
              </a:rPr>
              <a:t>BPSK</a:t>
            </a:r>
            <a:r>
              <a:rPr lang="en-US" sz="1400" smtClean="0">
                <a:effectLst>
                  <a:outerShdw blurRad="38100" dist="38100" dir="2700000" algn="tl">
                    <a:srgbClr val="000000"/>
                  </a:outerShdw>
                </a:effectLst>
                <a:cs typeface="+mn-cs"/>
              </a:rPr>
              <a:t> 100 mW   </a:t>
            </a:r>
            <a:r>
              <a:rPr lang="en-US" sz="1400" smtClean="0">
                <a:solidFill>
                  <a:srgbClr val="FF0000"/>
                </a:solidFill>
                <a:effectLst>
                  <a:outerShdw blurRad="38100" dist="38100" dir="2700000" algn="tl">
                    <a:srgbClr val="000000"/>
                  </a:outerShdw>
                </a:effectLst>
                <a:cs typeface="+mn-cs"/>
              </a:rPr>
              <a:t>Transponder</a:t>
            </a:r>
            <a:r>
              <a:rPr lang="en-US" sz="1400" smtClean="0">
                <a:effectLst>
                  <a:outerShdw blurRad="38100" dist="38100" dir="2700000" algn="tl">
                    <a:srgbClr val="000000"/>
                  </a:outerShdw>
                </a:effectLst>
                <a:cs typeface="+mn-cs"/>
              </a:rPr>
              <a:t> 125 mW   </a:t>
            </a:r>
            <a:r>
              <a:rPr lang="en-US" sz="1400" smtClean="0">
                <a:solidFill>
                  <a:srgbClr val="FF0000"/>
                </a:solidFill>
                <a:effectLst>
                  <a:outerShdw blurRad="38100" dist="38100" dir="2700000" algn="tl">
                    <a:srgbClr val="000000"/>
                  </a:outerShdw>
                </a:effectLst>
                <a:cs typeface="+mn-cs"/>
              </a:rPr>
              <a:t>FM/SSTV</a:t>
            </a:r>
            <a:r>
              <a:rPr lang="en-US" sz="1400" smtClean="0">
                <a:effectLst>
                  <a:outerShdw blurRad="38100" dist="38100" dir="2700000" algn="tl">
                    <a:srgbClr val="000000"/>
                  </a:outerShdw>
                </a:effectLst>
                <a:cs typeface="+mn-cs"/>
              </a:rPr>
              <a:t> 250 mW</a:t>
            </a:r>
          </a:p>
        </p:txBody>
      </p:sp>
    </p:spTree>
    <p:extLst>
      <p:ext uri="{BB962C8B-B14F-4D97-AF65-F5344CB8AC3E}">
        <p14:creationId xmlns:p14="http://schemas.microsoft.com/office/powerpoint/2010/main" val="80545288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rrowheads="1"/>
          </p:cNvSpPr>
          <p:nvPr>
            <p:ph type="title"/>
          </p:nvPr>
        </p:nvSpPr>
        <p:spPr>
          <a:xfrm>
            <a:off x="457200" y="304800"/>
            <a:ext cx="8229600" cy="1143000"/>
          </a:xfrm>
        </p:spPr>
        <p:txBody>
          <a:bodyPr/>
          <a:lstStyle/>
          <a:p>
            <a:pPr eaLnBrk="1" hangingPunct="1">
              <a:defRPr/>
            </a:pPr>
            <a:r>
              <a:rPr lang="en-US" dirty="0">
                <a:latin typeface="Arial" charset="0"/>
                <a:cs typeface="+mj-cs"/>
              </a:rPr>
              <a:t>Software Defined Transponder </a:t>
            </a:r>
            <a:br>
              <a:rPr lang="en-US" dirty="0">
                <a:latin typeface="Arial" charset="0"/>
                <a:cs typeface="+mj-cs"/>
              </a:rPr>
            </a:br>
            <a:r>
              <a:rPr lang="en-US" dirty="0">
                <a:latin typeface="Arial" charset="0"/>
                <a:cs typeface="+mj-cs"/>
              </a:rPr>
              <a:t>SDX</a:t>
            </a:r>
          </a:p>
        </p:txBody>
      </p:sp>
      <p:pic>
        <p:nvPicPr>
          <p:cNvPr id="100354" name="Picture 3" descr="sdxdrawi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676400"/>
            <a:ext cx="3048000"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Box 1"/>
          <p:cNvSpPr txBox="1">
            <a:spLocks noChangeArrowheads="1"/>
          </p:cNvSpPr>
          <p:nvPr/>
        </p:nvSpPr>
        <p:spPr bwMode="auto">
          <a:xfrm>
            <a:off x="2132013" y="5943600"/>
            <a:ext cx="5175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2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2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2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200">
                <a:solidFill>
                  <a:schemeClr val="tx1"/>
                </a:solidFill>
                <a:latin typeface="Arial" charset="0"/>
                <a:ea typeface="ＭＳ Ｐゴシック" charset="0"/>
              </a:defRPr>
            </a:lvl9pPr>
          </a:lstStyle>
          <a:p>
            <a:r>
              <a:rPr lang="en-US" sz="2800">
                <a:cs typeface="Arial" charset="0"/>
              </a:rPr>
              <a:t>Not a </a:t>
            </a:r>
            <a:r>
              <a:rPr lang="ja-JP" altLang="en-US" sz="2800">
                <a:cs typeface="Arial" charset="0"/>
              </a:rPr>
              <a:t>“</a:t>
            </a:r>
            <a:r>
              <a:rPr lang="en-US" altLang="ja-JP" sz="2800">
                <a:cs typeface="Arial" charset="0"/>
              </a:rPr>
              <a:t>Bent Pipe</a:t>
            </a:r>
            <a:r>
              <a:rPr lang="ja-JP" altLang="en-US" sz="2800">
                <a:cs typeface="Arial" charset="0"/>
              </a:rPr>
              <a:t>”</a:t>
            </a:r>
            <a:r>
              <a:rPr lang="en-US" altLang="ja-JP" sz="2800">
                <a:cs typeface="Arial" charset="0"/>
              </a:rPr>
              <a:t> Transponder</a:t>
            </a:r>
            <a:endParaRPr lang="en-US" sz="2800">
              <a:cs typeface="Arial" charset="0"/>
            </a:endParaRPr>
          </a:p>
        </p:txBody>
      </p:sp>
    </p:spTree>
    <p:extLst>
      <p:ext uri="{BB962C8B-B14F-4D97-AF65-F5344CB8AC3E}">
        <p14:creationId xmlns:p14="http://schemas.microsoft.com/office/powerpoint/2010/main" val="277349771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1295400" y="228600"/>
            <a:ext cx="7696200" cy="990600"/>
          </a:xfrm>
        </p:spPr>
        <p:txBody>
          <a:bodyPr/>
          <a:lstStyle/>
          <a:p>
            <a:r>
              <a:rPr lang="en-US">
                <a:latin typeface="Arial" charset="0"/>
                <a:ea typeface="ＭＳ Ｐゴシック" charset="0"/>
                <a:cs typeface="ＭＳ Ｐゴシック" charset="0"/>
              </a:rPr>
              <a:t>Satellite Purpose:  Technology Demonstrator	</a:t>
            </a:r>
          </a:p>
        </p:txBody>
      </p:sp>
      <p:sp>
        <p:nvSpPr>
          <p:cNvPr id="25602" name="Content Placeholder 2"/>
          <p:cNvSpPr>
            <a:spLocks noGrp="1"/>
          </p:cNvSpPr>
          <p:nvPr>
            <p:ph idx="1"/>
          </p:nvPr>
        </p:nvSpPr>
        <p:spPr>
          <a:xfrm>
            <a:off x="152400" y="1600200"/>
            <a:ext cx="8991600" cy="4419600"/>
          </a:xfrm>
        </p:spPr>
        <p:txBody>
          <a:bodyPr/>
          <a:lstStyle/>
          <a:p>
            <a:r>
              <a:rPr lang="en-US">
                <a:latin typeface="Arial" charset="0"/>
                <a:ea typeface="ＭＳ Ｐゴシック" charset="0"/>
                <a:cs typeface="ＭＳ Ｐゴシック" charset="0"/>
              </a:rPr>
              <a:t>Demonstration of a new Data Communications Protocol</a:t>
            </a:r>
          </a:p>
          <a:p>
            <a:pPr lvl="1"/>
            <a:r>
              <a:rPr lang="en-US">
                <a:latin typeface="Arial" charset="0"/>
                <a:ea typeface="ＭＳ Ｐゴシック" charset="0"/>
              </a:rPr>
              <a:t>BPSK-1000 protocol developed by Phil Karn, KA9Q</a:t>
            </a:r>
          </a:p>
          <a:p>
            <a:pPr lvl="1"/>
            <a:r>
              <a:rPr lang="en-US">
                <a:latin typeface="Arial" charset="0"/>
                <a:ea typeface="ＭＳ Ｐゴシック" charset="0"/>
              </a:rPr>
              <a:t>Designed to allow a significant amount of data (satellite telemetry and student experiment data) despite signal nulls and fading</a:t>
            </a:r>
          </a:p>
          <a:p>
            <a:pPr lvl="1"/>
            <a:r>
              <a:rPr lang="en-US">
                <a:latin typeface="Arial" charset="0"/>
                <a:ea typeface="ＭＳ Ｐゴシック" charset="0"/>
              </a:rPr>
              <a:t>Significant performance improvement over earlier protocols</a:t>
            </a:r>
          </a:p>
          <a:p>
            <a:r>
              <a:rPr lang="en-US">
                <a:latin typeface="Arial" charset="0"/>
                <a:ea typeface="ＭＳ Ｐゴシック" charset="0"/>
                <a:cs typeface="ＭＳ Ｐゴシック" charset="0"/>
              </a:rPr>
              <a:t>Amateur Radio Transponder</a:t>
            </a:r>
          </a:p>
          <a:p>
            <a:pPr lvl="1"/>
            <a:r>
              <a:rPr lang="en-US">
                <a:latin typeface="Arial" charset="0"/>
                <a:ea typeface="ＭＳ Ｐゴシック" charset="0"/>
              </a:rPr>
              <a:t>70CM uplink/Two meter downlink w/16 KHz wide bandwidth</a:t>
            </a:r>
          </a:p>
          <a:p>
            <a:pPr lvl="1"/>
            <a:r>
              <a:rPr lang="en-US">
                <a:latin typeface="Arial" charset="0"/>
                <a:ea typeface="ＭＳ Ｐゴシック" charset="0"/>
              </a:rPr>
              <a:t>Four independent sets of conversations at one time</a:t>
            </a:r>
          </a:p>
          <a:p>
            <a:r>
              <a:rPr lang="en-US">
                <a:latin typeface="Arial" charset="0"/>
                <a:ea typeface="ＭＳ Ｐゴシック" charset="0"/>
                <a:cs typeface="ＭＳ Ｐゴシック" charset="0"/>
              </a:rPr>
              <a:t>CW (“Morse Code”) Reception</a:t>
            </a:r>
          </a:p>
          <a:p>
            <a:pPr lvl="1"/>
            <a:r>
              <a:rPr lang="en-US">
                <a:latin typeface="Arial" charset="0"/>
                <a:ea typeface="ＭＳ Ｐゴシック" charset="0"/>
              </a:rPr>
              <a:t>Transmission of amateur radio callsigns of key individuals who made contributions to amateur radio in space</a:t>
            </a:r>
          </a:p>
          <a:p>
            <a:pPr lvl="1"/>
            <a:r>
              <a:rPr lang="en-US">
                <a:latin typeface="Arial" charset="0"/>
                <a:ea typeface="ＭＳ Ｐゴシック" charset="0"/>
              </a:rPr>
              <a:t>Focus on “trying CW”</a:t>
            </a:r>
          </a:p>
          <a:p>
            <a:pPr lvl="1"/>
            <a:r>
              <a:rPr lang="en-US">
                <a:latin typeface="Arial" charset="0"/>
                <a:ea typeface="ＭＳ Ｐゴシック" charset="0"/>
              </a:rPr>
              <a:t>Served as “relative tuning indicator” as well as to indicate which telemetry downlink was in operation (BPSK-1000 vs. BPSK-400)</a:t>
            </a:r>
          </a:p>
          <a:p>
            <a:pPr lvl="1"/>
            <a:endParaRPr lang="en-US">
              <a:latin typeface="Arial" charset="0"/>
              <a:ea typeface="ＭＳ Ｐゴシック" charset="0"/>
            </a:endParaRPr>
          </a:p>
        </p:txBody>
      </p:sp>
    </p:spTree>
    <p:extLst>
      <p:ext uri="{BB962C8B-B14F-4D97-AF65-F5344CB8AC3E}">
        <p14:creationId xmlns:p14="http://schemas.microsoft.com/office/powerpoint/2010/main" val="847541392"/>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rrowheads="1"/>
          </p:cNvSpPr>
          <p:nvPr>
            <p:ph type="title"/>
          </p:nvPr>
        </p:nvSpPr>
        <p:spPr>
          <a:xfrm>
            <a:off x="838200" y="304800"/>
            <a:ext cx="7162800" cy="685800"/>
          </a:xfrm>
        </p:spPr>
        <p:txBody>
          <a:bodyPr/>
          <a:lstStyle/>
          <a:p>
            <a:pPr>
              <a:defRPr/>
            </a:pPr>
            <a:r>
              <a:rPr lang="en-US">
                <a:latin typeface="Arial" charset="0"/>
                <a:cs typeface="+mj-cs"/>
              </a:rPr>
              <a:t>ARISSat-1 Hardware</a:t>
            </a:r>
          </a:p>
        </p:txBody>
      </p:sp>
      <p:pic>
        <p:nvPicPr>
          <p:cNvPr id="104450" name="Picture 7" descr="cutaway-annot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727200"/>
            <a:ext cx="7432675"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65732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rrowheads="1"/>
          </p:cNvSpPr>
          <p:nvPr>
            <p:ph type="title"/>
          </p:nvPr>
        </p:nvSpPr>
        <p:spPr/>
        <p:txBody>
          <a:bodyPr/>
          <a:lstStyle/>
          <a:p>
            <a:pPr>
              <a:defRPr/>
            </a:pPr>
            <a:r>
              <a:rPr lang="en-US">
                <a:latin typeface="Arial" charset="0"/>
                <a:cs typeface="+mj-cs"/>
              </a:rPr>
              <a:t>Vibration Testing</a:t>
            </a:r>
          </a:p>
        </p:txBody>
      </p:sp>
      <p:pic>
        <p:nvPicPr>
          <p:cNvPr id="120834" name="Picture 5" descr="IMG_17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76400"/>
            <a:ext cx="6029325"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192718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ARISSat-1 </a:t>
            </a:r>
            <a:endParaRPr lang="en-US" dirty="0"/>
          </a:p>
        </p:txBody>
      </p:sp>
      <p:sp>
        <p:nvSpPr>
          <p:cNvPr id="3" name="Content Placeholder 2"/>
          <p:cNvSpPr>
            <a:spLocks noGrp="1"/>
          </p:cNvSpPr>
          <p:nvPr>
            <p:ph idx="1"/>
          </p:nvPr>
        </p:nvSpPr>
        <p:spPr>
          <a:xfrm>
            <a:off x="152400" y="1905000"/>
            <a:ext cx="8915400" cy="4114800"/>
          </a:xfrm>
        </p:spPr>
        <p:txBody>
          <a:bodyPr/>
          <a:lstStyle/>
          <a:p>
            <a:r>
              <a:rPr lang="en-US" dirty="0" smtClean="0"/>
              <a:t>Deployed from ISS on 3 AUG 11</a:t>
            </a:r>
          </a:p>
          <a:p>
            <a:r>
              <a:rPr lang="en-US" dirty="0" smtClean="0"/>
              <a:t>De-orbited on 4 JAN 12</a:t>
            </a:r>
          </a:p>
          <a:p>
            <a:r>
              <a:rPr lang="en-US" dirty="0" smtClean="0"/>
              <a:t>Prototype satellite for supporting student experiments</a:t>
            </a:r>
          </a:p>
          <a:p>
            <a:r>
              <a:rPr lang="en-US" dirty="0" smtClean="0"/>
              <a:t>Prototype for Ground station telemetry and payload data collection </a:t>
            </a:r>
          </a:p>
          <a:p>
            <a:r>
              <a:rPr lang="en-US" dirty="0" smtClean="0"/>
              <a:t>SDX proven to be very successful.  Expect future satellites (Fox-2) to use this technology</a:t>
            </a:r>
          </a:p>
          <a:p>
            <a:r>
              <a:rPr lang="en-US" dirty="0" smtClean="0"/>
              <a:t>Education Outreach Lessons Learned</a:t>
            </a:r>
          </a:p>
          <a:p>
            <a:r>
              <a:rPr lang="en-US" dirty="0" smtClean="0"/>
              <a:t>Critical that AMSAT maintain commitments to Partners</a:t>
            </a:r>
          </a:p>
          <a:p>
            <a:r>
              <a:rPr lang="en-US" dirty="0" smtClean="0"/>
              <a:t>First AMSAT-NA satellite placed in service since AO-51</a:t>
            </a:r>
          </a:p>
          <a:p>
            <a:endParaRPr lang="en-US" dirty="0"/>
          </a:p>
        </p:txBody>
      </p:sp>
    </p:spTree>
    <p:extLst>
      <p:ext uri="{BB962C8B-B14F-4D97-AF65-F5344CB8AC3E}">
        <p14:creationId xmlns:p14="http://schemas.microsoft.com/office/powerpoint/2010/main" val="42809938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CubeSats </a:t>
            </a:r>
            <a:endParaRPr lang="en-US" dirty="0"/>
          </a:p>
        </p:txBody>
      </p:sp>
      <p:sp>
        <p:nvSpPr>
          <p:cNvPr id="3" name="Content Placeholder 2"/>
          <p:cNvSpPr>
            <a:spLocks noGrp="1"/>
          </p:cNvSpPr>
          <p:nvPr>
            <p:ph idx="1"/>
          </p:nvPr>
        </p:nvSpPr>
        <p:spPr>
          <a:xfrm>
            <a:off x="685800" y="1676400"/>
            <a:ext cx="8305800" cy="4114800"/>
          </a:xfrm>
        </p:spPr>
        <p:txBody>
          <a:bodyPr/>
          <a:lstStyle/>
          <a:p>
            <a:r>
              <a:rPr lang="en-US" dirty="0" smtClean="0"/>
              <a:t>Further miniaturization  of spacecraft </a:t>
            </a:r>
          </a:p>
          <a:p>
            <a:r>
              <a:rPr lang="en-US" dirty="0" smtClean="0"/>
              <a:t>Initial design created by </a:t>
            </a:r>
            <a:r>
              <a:rPr lang="en-US" dirty="0" err="1" smtClean="0"/>
              <a:t>CalPoly</a:t>
            </a:r>
            <a:r>
              <a:rPr lang="en-US" dirty="0" smtClean="0"/>
              <a:t> in 2003, including a “Pod” to house/deploy the </a:t>
            </a:r>
            <a:r>
              <a:rPr lang="en-US" dirty="0" err="1" smtClean="0"/>
              <a:t>sats</a:t>
            </a:r>
            <a:r>
              <a:rPr lang="en-US" dirty="0" smtClean="0"/>
              <a:t> on a launch vehicle</a:t>
            </a:r>
          </a:p>
          <a:p>
            <a:r>
              <a:rPr lang="en-US" dirty="0" smtClean="0"/>
              <a:t>10 cm x 10 cm x 10 cm (4” x 4” x 4”) </a:t>
            </a:r>
          </a:p>
          <a:p>
            <a:pPr lvl="1"/>
            <a:r>
              <a:rPr lang="en-US" dirty="0" smtClean="0"/>
              <a:t>1 KG mass (about 2.2. lbs.)</a:t>
            </a:r>
          </a:p>
          <a:p>
            <a:r>
              <a:rPr lang="en-US" dirty="0" smtClean="0"/>
              <a:t>Designed for universities</a:t>
            </a:r>
          </a:p>
          <a:p>
            <a:pPr lvl="1"/>
            <a:r>
              <a:rPr lang="en-US" dirty="0" smtClean="0"/>
              <a:t>Offer spacecraft design/construction/project management courses for students </a:t>
            </a:r>
          </a:p>
          <a:p>
            <a:pPr lvl="1"/>
            <a:r>
              <a:rPr lang="en-US" dirty="0"/>
              <a:t>R</a:t>
            </a:r>
            <a:r>
              <a:rPr lang="en-US" dirty="0" smtClean="0"/>
              <a:t>elatively low cost to fly (low mass/size)</a:t>
            </a:r>
          </a:p>
          <a:p>
            <a:r>
              <a:rPr lang="en-US" dirty="0" smtClean="0"/>
              <a:t>Offers potential for university scientific payloads</a:t>
            </a:r>
          </a:p>
          <a:p>
            <a:r>
              <a:rPr lang="en-US" dirty="0" smtClean="0"/>
              <a:t>Standardized footprint/small size reduces launch costs</a:t>
            </a:r>
          </a:p>
          <a:p>
            <a:r>
              <a:rPr lang="en-US" dirty="0" smtClean="0"/>
              <a:t>Can be expanded in multiple units (e.g. 2U, 3U, 6U, etc.)</a:t>
            </a:r>
            <a:endParaRPr lang="en-US" dirty="0"/>
          </a:p>
        </p:txBody>
      </p:sp>
    </p:spTree>
    <p:extLst>
      <p:ext uri="{BB962C8B-B14F-4D97-AF65-F5344CB8AC3E}">
        <p14:creationId xmlns:p14="http://schemas.microsoft.com/office/powerpoint/2010/main" val="21691878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AMSAT in a New Environment</a:t>
            </a:r>
            <a:endParaRPr lang="en-US" dirty="0"/>
          </a:p>
        </p:txBody>
      </p:sp>
      <p:sp>
        <p:nvSpPr>
          <p:cNvPr id="3" name="Content Placeholder 2"/>
          <p:cNvSpPr>
            <a:spLocks noGrp="1"/>
          </p:cNvSpPr>
          <p:nvPr>
            <p:ph idx="1"/>
          </p:nvPr>
        </p:nvSpPr>
        <p:spPr>
          <a:xfrm>
            <a:off x="0" y="2133600"/>
            <a:ext cx="9144000" cy="4114800"/>
          </a:xfrm>
        </p:spPr>
        <p:txBody>
          <a:bodyPr/>
          <a:lstStyle/>
          <a:p>
            <a:r>
              <a:rPr lang="en-US" dirty="0" smtClean="0"/>
              <a:t>Launch costs continue to Rise/”No Free Launch”</a:t>
            </a:r>
          </a:p>
          <a:p>
            <a:pPr lvl="1"/>
            <a:r>
              <a:rPr lang="en-US" dirty="0"/>
              <a:t>Supply &amp; Demand + ability of firms with “real $$$” drive </a:t>
            </a:r>
            <a:r>
              <a:rPr lang="en-US" dirty="0" smtClean="0"/>
              <a:t>launch fees</a:t>
            </a:r>
          </a:p>
          <a:p>
            <a:pPr lvl="1"/>
            <a:r>
              <a:rPr lang="en-US" dirty="0" smtClean="0"/>
              <a:t>$10 million for a Phase-3 HEO project</a:t>
            </a:r>
          </a:p>
          <a:p>
            <a:pPr lvl="1"/>
            <a:r>
              <a:rPr lang="en-US" dirty="0" smtClean="0"/>
              <a:t>$10 million for a payload placed on a Geosynchronous Satellite</a:t>
            </a:r>
          </a:p>
          <a:p>
            <a:pPr lvl="1"/>
            <a:r>
              <a:rPr lang="en-US" dirty="0" smtClean="0"/>
              <a:t>$1 million to deploy an </a:t>
            </a:r>
            <a:r>
              <a:rPr lang="en-US" dirty="0" err="1" smtClean="0"/>
              <a:t>ARISSat</a:t>
            </a:r>
            <a:r>
              <a:rPr lang="en-US" dirty="0" smtClean="0"/>
              <a:t>-x from the ISS</a:t>
            </a:r>
          </a:p>
          <a:p>
            <a:pPr lvl="1"/>
            <a:r>
              <a:rPr lang="en-US" dirty="0" smtClean="0"/>
              <a:t>$500K to launch a </a:t>
            </a:r>
            <a:r>
              <a:rPr lang="en-US" dirty="0" err="1" smtClean="0"/>
              <a:t>Microsat</a:t>
            </a:r>
            <a:r>
              <a:rPr lang="en-US" dirty="0" smtClean="0"/>
              <a:t> into LEO</a:t>
            </a:r>
          </a:p>
          <a:p>
            <a:pPr lvl="1"/>
            <a:r>
              <a:rPr lang="en-US" dirty="0" smtClean="0"/>
              <a:t>$300K to launch a 3U </a:t>
            </a:r>
            <a:r>
              <a:rPr lang="en-US" dirty="0" err="1" smtClean="0"/>
              <a:t>CubeSat</a:t>
            </a:r>
            <a:r>
              <a:rPr lang="en-US" dirty="0" smtClean="0"/>
              <a:t> to LEO</a:t>
            </a:r>
          </a:p>
          <a:p>
            <a:pPr lvl="1"/>
            <a:r>
              <a:rPr lang="en-US" dirty="0" smtClean="0"/>
              <a:t>$100,000 to launch a 1U cubesat into LEO</a:t>
            </a:r>
          </a:p>
          <a:p>
            <a:pPr lvl="1"/>
            <a:endParaRPr lang="en-US" dirty="0"/>
          </a:p>
        </p:txBody>
      </p:sp>
    </p:spTree>
    <p:extLst>
      <p:ext uri="{BB962C8B-B14F-4D97-AF65-F5344CB8AC3E}">
        <p14:creationId xmlns:p14="http://schemas.microsoft.com/office/powerpoint/2010/main" val="16664974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AMSAT in a New Environment</a:t>
            </a:r>
            <a:endParaRPr lang="en-US" dirty="0"/>
          </a:p>
        </p:txBody>
      </p:sp>
      <p:sp>
        <p:nvSpPr>
          <p:cNvPr id="3" name="Content Placeholder 2"/>
          <p:cNvSpPr>
            <a:spLocks noGrp="1"/>
          </p:cNvSpPr>
          <p:nvPr>
            <p:ph idx="1"/>
          </p:nvPr>
        </p:nvSpPr>
        <p:spPr>
          <a:xfrm>
            <a:off x="0" y="1752600"/>
            <a:ext cx="9144000" cy="4114800"/>
          </a:xfrm>
        </p:spPr>
        <p:txBody>
          <a:bodyPr/>
          <a:lstStyle/>
          <a:p>
            <a:r>
              <a:rPr lang="en-US" dirty="0" smtClean="0"/>
              <a:t>ITAR prevents AMSAT from collaborating with International Partners</a:t>
            </a:r>
          </a:p>
          <a:p>
            <a:pPr lvl="1"/>
            <a:r>
              <a:rPr lang="en-US" dirty="0"/>
              <a:t>“Deemed Exports” refers to any technical exchange with foreign nationals</a:t>
            </a:r>
          </a:p>
          <a:p>
            <a:pPr lvl="2"/>
            <a:r>
              <a:rPr lang="en-US" dirty="0"/>
              <a:t>Can occur anywhere (e.g. in the US)</a:t>
            </a:r>
          </a:p>
          <a:p>
            <a:pPr lvl="2"/>
            <a:r>
              <a:rPr lang="en-US" dirty="0"/>
              <a:t>E-mail exchanges, </a:t>
            </a:r>
            <a:r>
              <a:rPr lang="en-US" dirty="0" err="1"/>
              <a:t>telcons</a:t>
            </a:r>
            <a:r>
              <a:rPr lang="en-US" dirty="0"/>
              <a:t>, face-to-face </a:t>
            </a:r>
            <a:r>
              <a:rPr lang="en-US" dirty="0" smtClean="0"/>
              <a:t>meetings, etc.</a:t>
            </a:r>
            <a:endParaRPr lang="en-US" dirty="0"/>
          </a:p>
          <a:p>
            <a:pPr lvl="1"/>
            <a:r>
              <a:rPr lang="en-US" dirty="0" smtClean="0"/>
              <a:t>Voluntary self-disclosure in February 2009 on P3-E involvement to DDTC</a:t>
            </a:r>
          </a:p>
          <a:p>
            <a:pPr lvl="1"/>
            <a:r>
              <a:rPr lang="en-US" dirty="0" smtClean="0"/>
              <a:t>DDTC Denied ITAR exemption for P3-E Subsystem Development in late 2009</a:t>
            </a:r>
          </a:p>
          <a:p>
            <a:pPr lvl="2"/>
            <a:r>
              <a:rPr lang="en-US" dirty="0" smtClean="0"/>
              <a:t>CAN-Bus</a:t>
            </a:r>
          </a:p>
          <a:p>
            <a:pPr lvl="2"/>
            <a:r>
              <a:rPr lang="en-US" dirty="0" smtClean="0"/>
              <a:t>Software Defined Transponder (SDX)</a:t>
            </a:r>
          </a:p>
          <a:p>
            <a:pPr lvl="2"/>
            <a:r>
              <a:rPr lang="en-US" dirty="0" smtClean="0"/>
              <a:t>Internal Housekeeping Unit (IHU)</a:t>
            </a:r>
          </a:p>
          <a:p>
            <a:pPr lvl="2"/>
            <a:r>
              <a:rPr lang="en-US" dirty="0" smtClean="0"/>
              <a:t>Mechanical/Thermal Design Analysis</a:t>
            </a:r>
          </a:p>
        </p:txBody>
      </p:sp>
    </p:spTree>
    <p:extLst>
      <p:ext uri="{BB962C8B-B14F-4D97-AF65-F5344CB8AC3E}">
        <p14:creationId xmlns:p14="http://schemas.microsoft.com/office/powerpoint/2010/main" val="32698602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AMSAT in </a:t>
            </a:r>
            <a:r>
              <a:rPr lang="en-US" dirty="0"/>
              <a:t>a</a:t>
            </a:r>
            <a:r>
              <a:rPr lang="en-US" dirty="0" smtClean="0"/>
              <a:t> New Environment</a:t>
            </a:r>
            <a:endParaRPr lang="en-US" dirty="0"/>
          </a:p>
        </p:txBody>
      </p:sp>
      <p:sp>
        <p:nvSpPr>
          <p:cNvPr id="3" name="Content Placeholder 2"/>
          <p:cNvSpPr>
            <a:spLocks noGrp="1"/>
          </p:cNvSpPr>
          <p:nvPr>
            <p:ph idx="1"/>
          </p:nvPr>
        </p:nvSpPr>
        <p:spPr>
          <a:xfrm>
            <a:off x="152400" y="1600200"/>
            <a:ext cx="8686800" cy="4114800"/>
          </a:xfrm>
        </p:spPr>
        <p:txBody>
          <a:bodyPr/>
          <a:lstStyle/>
          <a:p>
            <a:r>
              <a:rPr lang="en-US" dirty="0" smtClean="0"/>
              <a:t>Any Future Satellite Program would be “AMSAT-NA” Only</a:t>
            </a:r>
          </a:p>
          <a:p>
            <a:pPr lvl="1"/>
            <a:r>
              <a:rPr lang="en-US" dirty="0" smtClean="0"/>
              <a:t>Satellite building is the essence of AMSAT</a:t>
            </a:r>
          </a:p>
          <a:p>
            <a:pPr lvl="1"/>
            <a:r>
              <a:rPr lang="en-US" dirty="0" smtClean="0"/>
              <a:t>Membership support for AMSAT predicated on projects</a:t>
            </a:r>
          </a:p>
          <a:p>
            <a:pPr lvl="1"/>
            <a:r>
              <a:rPr lang="en-US" dirty="0"/>
              <a:t>Need to rebound from HEO Satellite </a:t>
            </a:r>
            <a:r>
              <a:rPr lang="en-US" dirty="0" smtClean="0"/>
              <a:t>disappointments</a:t>
            </a:r>
          </a:p>
          <a:p>
            <a:pPr lvl="1"/>
            <a:r>
              <a:rPr lang="en-US" dirty="0" smtClean="0"/>
              <a:t>Must be a self-contained program due to ITAR that essentially  prohibits technical collaboration with foreign nationals</a:t>
            </a:r>
          </a:p>
          <a:p>
            <a:pPr lvl="1"/>
            <a:r>
              <a:rPr lang="en-US" dirty="0" smtClean="0"/>
              <a:t>Must be affordable based upon expected ability to raise funds with the membership or from the amateur radio community</a:t>
            </a:r>
          </a:p>
          <a:p>
            <a:pPr lvl="1"/>
            <a:r>
              <a:rPr lang="en-US" dirty="0" smtClean="0"/>
              <a:t>Must be a project that is manageable with realistic deadlines</a:t>
            </a:r>
          </a:p>
          <a:p>
            <a:pPr lvl="1"/>
            <a:endParaRPr lang="en-US" dirty="0"/>
          </a:p>
          <a:p>
            <a:pPr marL="857250" lvl="2" indent="0">
              <a:buNone/>
            </a:pPr>
            <a:endParaRPr lang="en-US" dirty="0"/>
          </a:p>
        </p:txBody>
      </p:sp>
    </p:spTree>
    <p:extLst>
      <p:ext uri="{BB962C8B-B14F-4D97-AF65-F5344CB8AC3E}">
        <p14:creationId xmlns:p14="http://schemas.microsoft.com/office/powerpoint/2010/main" val="2656263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457200"/>
            <a:ext cx="6858000" cy="990600"/>
          </a:xfrm>
        </p:spPr>
        <p:txBody>
          <a:bodyPr/>
          <a:lstStyle/>
          <a:p>
            <a:r>
              <a:rPr lang="en-US" dirty="0" smtClean="0"/>
              <a:t>OSCAR-IV</a:t>
            </a:r>
            <a:br>
              <a:rPr lang="en-US" dirty="0" smtClean="0"/>
            </a:br>
            <a:r>
              <a:rPr lang="en-US" dirty="0" smtClean="0"/>
              <a:t>Dealing with Unexpected Consequences</a:t>
            </a:r>
            <a:br>
              <a:rPr lang="en-US" dirty="0" smtClean="0"/>
            </a:br>
            <a:endParaRPr lang="en-US" dirty="0"/>
          </a:p>
        </p:txBody>
      </p:sp>
      <p:sp>
        <p:nvSpPr>
          <p:cNvPr id="3" name="Content Placeholder 2"/>
          <p:cNvSpPr>
            <a:spLocks noGrp="1"/>
          </p:cNvSpPr>
          <p:nvPr>
            <p:ph idx="1"/>
          </p:nvPr>
        </p:nvSpPr>
        <p:spPr>
          <a:xfrm>
            <a:off x="0" y="1600200"/>
            <a:ext cx="9296400" cy="4114800"/>
          </a:xfrm>
        </p:spPr>
        <p:txBody>
          <a:bodyPr/>
          <a:lstStyle/>
          <a:p>
            <a:r>
              <a:rPr lang="en-US" dirty="0" smtClean="0"/>
              <a:t>Built by TRW Radio Club of Redondo Beach, CA</a:t>
            </a:r>
          </a:p>
          <a:p>
            <a:pPr lvl="1"/>
            <a:r>
              <a:rPr lang="en-US" dirty="0" smtClean="0"/>
              <a:t>Project OSCAR crew was readying OSCAR III for flight</a:t>
            </a:r>
          </a:p>
          <a:p>
            <a:r>
              <a:rPr lang="en-US" dirty="0" smtClean="0"/>
              <a:t>Designed for 21,000 mile circular orbit above the equator</a:t>
            </a:r>
          </a:p>
          <a:p>
            <a:r>
              <a:rPr lang="en-US" dirty="0" smtClean="0"/>
              <a:t>Only 1-year to design/build/test/deliver</a:t>
            </a:r>
          </a:p>
          <a:p>
            <a:r>
              <a:rPr lang="en-US" dirty="0" smtClean="0"/>
              <a:t>Minimal Design:</a:t>
            </a:r>
          </a:p>
          <a:p>
            <a:pPr lvl="1"/>
            <a:r>
              <a:rPr lang="en-US" dirty="0" smtClean="0"/>
              <a:t>10KHz </a:t>
            </a:r>
            <a:r>
              <a:rPr lang="en-US" dirty="0" err="1" smtClean="0"/>
              <a:t>crossband</a:t>
            </a:r>
            <a:r>
              <a:rPr lang="en-US" dirty="0" smtClean="0"/>
              <a:t> transponder (2M uplink/70 CM downlink)</a:t>
            </a:r>
          </a:p>
          <a:p>
            <a:pPr lvl="1"/>
            <a:r>
              <a:rPr lang="en-US" dirty="0" smtClean="0"/>
              <a:t>Transmitter output:  3 watts</a:t>
            </a:r>
          </a:p>
          <a:p>
            <a:pPr lvl="1"/>
            <a:r>
              <a:rPr lang="en-US" dirty="0" smtClean="0"/>
              <a:t>Beacon for ID</a:t>
            </a:r>
          </a:p>
          <a:p>
            <a:pPr lvl="1"/>
            <a:r>
              <a:rPr lang="en-US" dirty="0" smtClean="0"/>
              <a:t>Power: Solar Panels and Battery/1 year expected life</a:t>
            </a:r>
          </a:p>
          <a:p>
            <a:pPr lvl="1"/>
            <a:r>
              <a:rPr lang="en-US" dirty="0" smtClean="0"/>
              <a:t>NO TELEMETRY</a:t>
            </a:r>
          </a:p>
          <a:p>
            <a:r>
              <a:rPr lang="en-US" dirty="0" smtClean="0"/>
              <a:t>30 lb. </a:t>
            </a:r>
            <a:r>
              <a:rPr lang="en-US" dirty="0"/>
              <a:t>s</a:t>
            </a:r>
            <a:r>
              <a:rPr lang="en-US" dirty="0" smtClean="0"/>
              <a:t>atellite launched on 21 DEC 65 on Titan III-C</a:t>
            </a:r>
          </a:p>
          <a:p>
            <a:r>
              <a:rPr lang="en-US" dirty="0" smtClean="0"/>
              <a:t>Upper stage of launch vehicle FAILS/Sat placed in “wrong” orbit</a:t>
            </a:r>
          </a:p>
          <a:p>
            <a:pPr lvl="1"/>
            <a:r>
              <a:rPr lang="en-US" dirty="0"/>
              <a:t>26° inclination/ apogee 21,000 miles/perigee 100 </a:t>
            </a:r>
            <a:r>
              <a:rPr lang="en-US" dirty="0" smtClean="0"/>
              <a:t>miles</a:t>
            </a:r>
            <a:endParaRPr lang="en-US" dirty="0"/>
          </a:p>
          <a:p>
            <a:pPr lvl="1"/>
            <a:endParaRPr lang="en-US" dirty="0"/>
          </a:p>
        </p:txBody>
      </p:sp>
    </p:spTree>
    <p:extLst>
      <p:ext uri="{BB962C8B-B14F-4D97-AF65-F5344CB8AC3E}">
        <p14:creationId xmlns:p14="http://schemas.microsoft.com/office/powerpoint/2010/main" val="11195181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AMSAT’s Strategic Direction</a:t>
            </a:r>
            <a:endParaRPr lang="en-US" dirty="0"/>
          </a:p>
        </p:txBody>
      </p:sp>
      <p:sp>
        <p:nvSpPr>
          <p:cNvPr id="3" name="Content Placeholder 2"/>
          <p:cNvSpPr>
            <a:spLocks noGrp="1"/>
          </p:cNvSpPr>
          <p:nvPr>
            <p:ph idx="1"/>
          </p:nvPr>
        </p:nvSpPr>
        <p:spPr>
          <a:xfrm>
            <a:off x="76200" y="1524000"/>
            <a:ext cx="9067800" cy="4114800"/>
          </a:xfrm>
        </p:spPr>
        <p:txBody>
          <a:bodyPr/>
          <a:lstStyle/>
          <a:p>
            <a:r>
              <a:rPr lang="en-US" dirty="0" smtClean="0"/>
              <a:t>In 2009, the AMSAT BoD realized:</a:t>
            </a:r>
          </a:p>
          <a:p>
            <a:pPr lvl="1"/>
            <a:r>
              <a:rPr lang="en-US" dirty="0" smtClean="0"/>
              <a:t>Satellite builders were retiring/AMSAT Engineering needed to be reseeded</a:t>
            </a:r>
          </a:p>
          <a:p>
            <a:pPr lvl="1"/>
            <a:r>
              <a:rPr lang="en-US" dirty="0" smtClean="0"/>
              <a:t>Launch costs for even a </a:t>
            </a:r>
            <a:r>
              <a:rPr lang="en-US" dirty="0" err="1" smtClean="0"/>
              <a:t>Microsat</a:t>
            </a:r>
            <a:r>
              <a:rPr lang="en-US" dirty="0" smtClean="0"/>
              <a:t> were beyond AMSAT’s current means</a:t>
            </a:r>
          </a:p>
          <a:p>
            <a:pPr lvl="1"/>
            <a:r>
              <a:rPr lang="en-US" dirty="0" smtClean="0"/>
              <a:t>AO-51 was suffering degrading performance and needed to be replaced</a:t>
            </a:r>
          </a:p>
          <a:p>
            <a:pPr lvl="1"/>
            <a:r>
              <a:rPr lang="en-US" dirty="0" smtClean="0"/>
              <a:t>Technology improvements would allow a cubesat to work as well as a FM repeater satellite as AO-51 from a ground user’s perspective</a:t>
            </a:r>
          </a:p>
          <a:p>
            <a:r>
              <a:rPr lang="en-US" dirty="0" smtClean="0"/>
              <a:t>Decision made that a </a:t>
            </a:r>
            <a:r>
              <a:rPr lang="en-US" dirty="0" err="1" smtClean="0"/>
              <a:t>CubeSat</a:t>
            </a:r>
            <a:r>
              <a:rPr lang="en-US" dirty="0" smtClean="0"/>
              <a:t> would be AMSAT’s next project</a:t>
            </a:r>
          </a:p>
          <a:p>
            <a:pPr lvl="1"/>
            <a:r>
              <a:rPr lang="en-US" dirty="0" smtClean="0"/>
              <a:t>Manageable project filling a critical need (replace AO-51) where new project management processes would be instituted</a:t>
            </a:r>
          </a:p>
          <a:p>
            <a:pPr lvl="1"/>
            <a:r>
              <a:rPr lang="en-US" dirty="0" smtClean="0"/>
              <a:t>A basis for rebuilding the AMSAT Engineering Team</a:t>
            </a:r>
          </a:p>
          <a:p>
            <a:pPr lvl="1"/>
            <a:r>
              <a:rPr lang="en-US" dirty="0" smtClean="0"/>
              <a:t>NASA </a:t>
            </a:r>
            <a:r>
              <a:rPr lang="en-US" dirty="0" err="1" smtClean="0"/>
              <a:t>ELaNa</a:t>
            </a:r>
            <a:r>
              <a:rPr lang="en-US" dirty="0" smtClean="0"/>
              <a:t> program potentially offered potential grant to fly a cubesat</a:t>
            </a:r>
          </a:p>
          <a:p>
            <a:pPr lvl="1"/>
            <a:r>
              <a:rPr lang="en-US" dirty="0" smtClean="0"/>
              <a:t>A dependable </a:t>
            </a:r>
            <a:r>
              <a:rPr lang="en-US" dirty="0" err="1" smtClean="0"/>
              <a:t>CubeSat</a:t>
            </a:r>
            <a:r>
              <a:rPr lang="en-US" dirty="0" smtClean="0"/>
              <a:t> RF design to support scientific experiments would be of interest to universities &amp; provide launch opportunities</a:t>
            </a:r>
          </a:p>
          <a:p>
            <a:pPr lvl="1"/>
            <a:r>
              <a:rPr lang="en-US" dirty="0" smtClean="0"/>
              <a:t>“An OSCAR in every </a:t>
            </a:r>
            <a:r>
              <a:rPr lang="en-US" dirty="0" err="1" smtClean="0"/>
              <a:t>CubeSat</a:t>
            </a:r>
            <a:r>
              <a:rPr lang="en-US" dirty="0" smtClean="0"/>
              <a:t>”</a:t>
            </a:r>
            <a:endParaRPr lang="en-US" dirty="0"/>
          </a:p>
        </p:txBody>
      </p:sp>
    </p:spTree>
    <p:extLst>
      <p:ext uri="{BB962C8B-B14F-4D97-AF65-F5344CB8AC3E}">
        <p14:creationId xmlns:p14="http://schemas.microsoft.com/office/powerpoint/2010/main" val="37965901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391400" cy="990600"/>
          </a:xfrm>
        </p:spPr>
        <p:txBody>
          <a:bodyPr/>
          <a:lstStyle/>
          <a:p>
            <a:r>
              <a:rPr lang="en-US" dirty="0" smtClean="0"/>
              <a:t>Partnerships Opens the Door for Launches</a:t>
            </a:r>
            <a:endParaRPr lang="en-US" dirty="0"/>
          </a:p>
        </p:txBody>
      </p:sp>
      <p:sp>
        <p:nvSpPr>
          <p:cNvPr id="3" name="Content Placeholder 2"/>
          <p:cNvSpPr>
            <a:spLocks noGrp="1"/>
          </p:cNvSpPr>
          <p:nvPr>
            <p:ph idx="1"/>
          </p:nvPr>
        </p:nvSpPr>
        <p:spPr>
          <a:xfrm>
            <a:off x="685800" y="1447800"/>
            <a:ext cx="8229600" cy="4114800"/>
          </a:xfrm>
        </p:spPr>
        <p:txBody>
          <a:bodyPr/>
          <a:lstStyle/>
          <a:p>
            <a:r>
              <a:rPr lang="en-US" dirty="0"/>
              <a:t>Partner with Universities to provide the justification for someone else to pay for a Launch</a:t>
            </a:r>
          </a:p>
          <a:p>
            <a:pPr lvl="1"/>
            <a:r>
              <a:rPr lang="en-US" dirty="0" err="1"/>
              <a:t>ELaNa</a:t>
            </a:r>
            <a:r>
              <a:rPr lang="en-US" dirty="0"/>
              <a:t> based on scientific research that matches NASA goals</a:t>
            </a:r>
          </a:p>
          <a:p>
            <a:pPr lvl="1"/>
            <a:r>
              <a:rPr lang="en-US" dirty="0"/>
              <a:t>AMSAT raises funds to pay for spacecraft development</a:t>
            </a:r>
          </a:p>
          <a:p>
            <a:r>
              <a:rPr lang="en-US" dirty="0" smtClean="0"/>
              <a:t>Education Outreach in support of STEM can provide outside support</a:t>
            </a:r>
          </a:p>
          <a:p>
            <a:pPr lvl="1"/>
            <a:r>
              <a:rPr lang="en-US" dirty="0" smtClean="0"/>
              <a:t>ARISSat-1 had an educational component</a:t>
            </a:r>
          </a:p>
          <a:p>
            <a:pPr lvl="1"/>
            <a:r>
              <a:rPr lang="en-US" dirty="0" smtClean="0"/>
              <a:t>Student projects on AMSAT Spacecraft (such as Fox-1A)</a:t>
            </a:r>
          </a:p>
          <a:p>
            <a:pPr lvl="2"/>
            <a:r>
              <a:rPr lang="en-US" dirty="0" smtClean="0"/>
              <a:t>Penn State-Erie MEMS (Micro-Electro-Mechanical Systems) Attitude Experiment </a:t>
            </a:r>
          </a:p>
          <a:p>
            <a:pPr lvl="1"/>
            <a:r>
              <a:rPr lang="en-US" dirty="0" smtClean="0"/>
              <a:t>Challenge is to build an educational package that is attractive to schools/teacher</a:t>
            </a:r>
          </a:p>
          <a:p>
            <a:pPr lvl="2"/>
            <a:r>
              <a:rPr lang="en-US" dirty="0" smtClean="0"/>
              <a:t>FUNCube-1 has a science experiment for Middle School</a:t>
            </a:r>
          </a:p>
          <a:p>
            <a:r>
              <a:rPr lang="en-US" dirty="0" smtClean="0"/>
              <a:t>Downside:  Launch opportunities may be 3-5 years after program acceptance</a:t>
            </a:r>
          </a:p>
          <a:p>
            <a:pPr lvl="1"/>
            <a:endParaRPr lang="en-US" dirty="0"/>
          </a:p>
        </p:txBody>
      </p:sp>
    </p:spTree>
    <p:extLst>
      <p:ext uri="{BB962C8B-B14F-4D97-AF65-F5344CB8AC3E}">
        <p14:creationId xmlns:p14="http://schemas.microsoft.com/office/powerpoint/2010/main" val="7206166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 is Relatively Bright for</a:t>
            </a:r>
            <a:br>
              <a:rPr lang="en-US" dirty="0" smtClean="0"/>
            </a:br>
            <a:r>
              <a:rPr lang="en-US" dirty="0" smtClean="0"/>
              <a:t> Keeping Amateur Radio in Space</a:t>
            </a:r>
            <a:endParaRPr lang="en-US" dirty="0"/>
          </a:p>
        </p:txBody>
      </p:sp>
      <p:sp>
        <p:nvSpPr>
          <p:cNvPr id="3" name="Content Placeholder 2"/>
          <p:cNvSpPr>
            <a:spLocks noGrp="1"/>
          </p:cNvSpPr>
          <p:nvPr>
            <p:ph idx="1"/>
          </p:nvPr>
        </p:nvSpPr>
        <p:spPr>
          <a:xfrm>
            <a:off x="83187" y="1600200"/>
            <a:ext cx="9067800" cy="4114800"/>
          </a:xfrm>
        </p:spPr>
        <p:txBody>
          <a:bodyPr/>
          <a:lstStyle/>
          <a:p>
            <a:r>
              <a:rPr lang="en-US" dirty="0" smtClean="0"/>
              <a:t>Fox-1A will be completed this year/flown in 2015</a:t>
            </a:r>
          </a:p>
          <a:p>
            <a:r>
              <a:rPr lang="en-US" dirty="0" smtClean="0"/>
              <a:t>Successful flight will improve chances for having more cubesats supporting amateur radio</a:t>
            </a:r>
          </a:p>
          <a:p>
            <a:r>
              <a:rPr lang="en-US" dirty="0" smtClean="0"/>
              <a:t>Engineering experience rebuilds AMSAT Engineering</a:t>
            </a:r>
          </a:p>
          <a:p>
            <a:r>
              <a:rPr lang="en-US" dirty="0" smtClean="0"/>
              <a:t>Lessons learned will be applied to Fox-2</a:t>
            </a:r>
          </a:p>
          <a:p>
            <a:pPr lvl="1"/>
            <a:r>
              <a:rPr lang="en-US" dirty="0" smtClean="0"/>
              <a:t>Software Defined Transponder was first flown on ARISSat-1</a:t>
            </a:r>
          </a:p>
          <a:p>
            <a:pPr lvl="1"/>
            <a:r>
              <a:rPr lang="en-US" dirty="0" smtClean="0"/>
              <a:t>Larger spacecraft offers more power generation/antenna real estate</a:t>
            </a:r>
          </a:p>
          <a:p>
            <a:r>
              <a:rPr lang="en-US" dirty="0" smtClean="0"/>
              <a:t>Established University relationships set the tone for networking for payloads that justifies future launch support</a:t>
            </a:r>
          </a:p>
          <a:p>
            <a:pPr lvl="1"/>
            <a:r>
              <a:rPr lang="en-US" dirty="0" smtClean="0"/>
              <a:t>Virginia Tech</a:t>
            </a:r>
          </a:p>
          <a:p>
            <a:pPr lvl="1"/>
            <a:r>
              <a:rPr lang="en-US" dirty="0" smtClean="0"/>
              <a:t>Vanderbilt</a:t>
            </a:r>
          </a:p>
          <a:p>
            <a:r>
              <a:rPr lang="en-US" dirty="0" smtClean="0"/>
              <a:t>Never say Never Concerning Future HEO projects</a:t>
            </a:r>
          </a:p>
          <a:p>
            <a:pPr lvl="1"/>
            <a:r>
              <a:rPr lang="en-US" dirty="0" smtClean="0"/>
              <a:t>Is there a scientific payload that will justify a HEO mission?</a:t>
            </a:r>
          </a:p>
          <a:p>
            <a:pPr marL="457200" lvl="1" indent="0">
              <a:buNone/>
            </a:pPr>
            <a:r>
              <a:rPr lang="en-US" dirty="0"/>
              <a:t>	</a:t>
            </a:r>
          </a:p>
        </p:txBody>
      </p:sp>
    </p:spTree>
    <p:extLst>
      <p:ext uri="{BB962C8B-B14F-4D97-AF65-F5344CB8AC3E}">
        <p14:creationId xmlns:p14="http://schemas.microsoft.com/office/powerpoint/2010/main" val="1195451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OSCAR 4’s </a:t>
            </a:r>
            <a:r>
              <a:rPr lang="en-US" dirty="0"/>
              <a:t>T</a:t>
            </a:r>
            <a:r>
              <a:rPr lang="en-US" dirty="0" smtClean="0"/>
              <a:t>etrahedral </a:t>
            </a:r>
            <a:r>
              <a:rPr lang="en-US" dirty="0" err="1" smtClean="0"/>
              <a:t>Spaceframe</a:t>
            </a:r>
            <a:endParaRPr lang="en-US" dirty="0"/>
          </a:p>
        </p:txBody>
      </p:sp>
      <p:pic>
        <p:nvPicPr>
          <p:cNvPr id="4" name="Content Placeholder 3"/>
          <p:cNvPicPr>
            <a:picLocks noGrp="1" noChangeAspect="1"/>
          </p:cNvPicPr>
          <p:nvPr>
            <p:ph idx="1"/>
          </p:nvPr>
        </p:nvPicPr>
        <p:blipFill rotWithShape="1">
          <a:blip r:embed="rId2"/>
          <a:srcRect l="513" t="122" b="104"/>
          <a:stretch/>
        </p:blipFill>
        <p:spPr>
          <a:xfrm>
            <a:off x="2971800" y="1653574"/>
            <a:ext cx="3649921" cy="5204425"/>
          </a:xfrm>
        </p:spPr>
      </p:pic>
    </p:spTree>
    <p:extLst>
      <p:ext uri="{BB962C8B-B14F-4D97-AF65-F5344CB8AC3E}">
        <p14:creationId xmlns:p14="http://schemas.microsoft.com/office/powerpoint/2010/main" val="1382970734"/>
      </p:ext>
    </p:extLst>
  </p:cSld>
  <p:clrMapOvr>
    <a:masterClrMapping/>
  </p:clrMapOvr>
</p:sld>
</file>

<file path=ppt/theme/theme1.xml><?xml version="1.0" encoding="utf-8"?>
<a:theme xmlns:a="http://schemas.openxmlformats.org/drawingml/2006/main" name="AMSAT Master">
  <a:themeElements>
    <a:clrScheme name="">
      <a:dk1>
        <a:srgbClr val="000000"/>
      </a:dk1>
      <a:lt1>
        <a:srgbClr val="FFFFFF"/>
      </a:lt1>
      <a:dk2>
        <a:srgbClr val="006B61"/>
      </a:dk2>
      <a:lt2>
        <a:srgbClr val="C0C0C0"/>
      </a:lt2>
      <a:accent1>
        <a:srgbClr val="FF00FF"/>
      </a:accent1>
      <a:accent2>
        <a:srgbClr val="00C0C0"/>
      </a:accent2>
      <a:accent3>
        <a:srgbClr val="FFFFFF"/>
      </a:accent3>
      <a:accent4>
        <a:srgbClr val="000000"/>
      </a:accent4>
      <a:accent5>
        <a:srgbClr val="FFAAFF"/>
      </a:accent5>
      <a:accent6>
        <a:srgbClr val="00AEAE"/>
      </a:accent6>
      <a:hlink>
        <a:srgbClr val="00C000"/>
      </a:hlink>
      <a:folHlink>
        <a:srgbClr val="800080"/>
      </a:folHlink>
    </a:clrScheme>
    <a:fontScheme name="CNS General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Arial" pitchFamily="-108" charset="0"/>
          </a:defRPr>
        </a:defPPr>
      </a:lstStyle>
    </a:lnDef>
  </a:objectDefaults>
  <a:extraClrSchemeLst>
    <a:extraClrScheme>
      <a:clrScheme name="CNS General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NS General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CNS General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NS General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NS General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NS General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CNS General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AMSAT Master.potx</Template>
  <TotalTime>21925</TotalTime>
  <Pages>12</Pages>
  <Words>6108</Words>
  <Application>Microsoft Macintosh PowerPoint</Application>
  <PresentationFormat>Letter Paper (8.5x11 in)</PresentationFormat>
  <Paragraphs>707</Paragraphs>
  <Slides>82</Slides>
  <Notes>7</Notes>
  <HiddenSlides>0</HiddenSlides>
  <MMClips>3</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AMSAT Master</vt:lpstr>
      <vt:lpstr>The Radio Amateur Satellite Corporation</vt:lpstr>
      <vt:lpstr>Presentation Overview</vt:lpstr>
      <vt:lpstr>OSCAR-I  Amateur Radio’s First Satellite  </vt:lpstr>
      <vt:lpstr>Lance Ginner, K6GSJ w/OSCAR-I</vt:lpstr>
      <vt:lpstr>OSCAR-II</vt:lpstr>
      <vt:lpstr>OSCAR-III  Amateur Radio’s first “Transponder”</vt:lpstr>
      <vt:lpstr>OSCAR-III</vt:lpstr>
      <vt:lpstr>OSCAR-IV Dealing with Unexpected Consequences </vt:lpstr>
      <vt:lpstr>OSCAR 4’s Tetrahedral Spaceframe</vt:lpstr>
      <vt:lpstr>OSCAR-IV Dealing with Unexpected Consequences </vt:lpstr>
      <vt:lpstr>OSCAR-5</vt:lpstr>
      <vt:lpstr>OSCAR-5</vt:lpstr>
      <vt:lpstr>Birth of AMSAT</vt:lpstr>
      <vt:lpstr>Australis OSCAR-5 Ready to Fly</vt:lpstr>
      <vt:lpstr>OSCAR-5</vt:lpstr>
      <vt:lpstr>Birth of the Amateur Satellite Service</vt:lpstr>
      <vt:lpstr>Next Generation: Phase II Satellites</vt:lpstr>
      <vt:lpstr>OSCAR-6 Design Philosophy</vt:lpstr>
      <vt:lpstr>OSCAR-6</vt:lpstr>
      <vt:lpstr>OSCAR-6</vt:lpstr>
      <vt:lpstr>OSCAR-6 Mounted on the Delta Launch Vehicle</vt:lpstr>
      <vt:lpstr>OSCAR-6 “Works”</vt:lpstr>
      <vt:lpstr>OSCAR-6 Milestones</vt:lpstr>
      <vt:lpstr>OSCAR-7 </vt:lpstr>
      <vt:lpstr>OSCAR-7</vt:lpstr>
      <vt:lpstr>AO-7 Accomplishments</vt:lpstr>
      <vt:lpstr>AO-7 Continues to Operate!</vt:lpstr>
      <vt:lpstr>OSCAR-8 (“ARRL Satellite”)</vt:lpstr>
      <vt:lpstr>OSCAR-8 Testing</vt:lpstr>
      <vt:lpstr>As the 1970s Close…</vt:lpstr>
      <vt:lpstr>As the 1970s Close…</vt:lpstr>
      <vt:lpstr>Phase 3 Satellites </vt:lpstr>
      <vt:lpstr>Phase 3-A &amp; Phase 3-B</vt:lpstr>
      <vt:lpstr>Phase 3-B in Kourou    </vt:lpstr>
      <vt:lpstr>Phase 3-B International Effort</vt:lpstr>
      <vt:lpstr>Phase 3-C</vt:lpstr>
      <vt:lpstr>Phase 3-C </vt:lpstr>
      <vt:lpstr>Phase 3-C becomes AO-13 Perhaps the most popular amateur satellite ever</vt:lpstr>
      <vt:lpstr>Phase 3-D</vt:lpstr>
      <vt:lpstr>Phase 3-D Amateur Radio’s “Super-satellite”</vt:lpstr>
      <vt:lpstr>Phase 3-D Size Comparison</vt:lpstr>
      <vt:lpstr>Phase 3-D Development “A Satellite for all Amateurs”</vt:lpstr>
      <vt:lpstr>Phase 3-D Development “A Satellite for all Amateurs”</vt:lpstr>
      <vt:lpstr>Phase 3-D in the Orlando Clean Room</vt:lpstr>
      <vt:lpstr>Phase 3-D Design Considerations: Ease of Use and Greater Flexibility</vt:lpstr>
      <vt:lpstr>Phase 3-D Orbit</vt:lpstr>
      <vt:lpstr>RF Capabilities</vt:lpstr>
      <vt:lpstr>A Challenging Development Program</vt:lpstr>
      <vt:lpstr>Phase 3-D mounted in the SBS</vt:lpstr>
      <vt:lpstr>Fueling P3-D</vt:lpstr>
      <vt:lpstr>Phase 3-D</vt:lpstr>
      <vt:lpstr>Kick Motor Burn</vt:lpstr>
      <vt:lpstr>13 DEC 2000</vt:lpstr>
      <vt:lpstr>Disaster Recovery</vt:lpstr>
      <vt:lpstr>Disaster Impact</vt:lpstr>
      <vt:lpstr>AO-40</vt:lpstr>
      <vt:lpstr>Phase 3-D/AO-40’s Long Term Impact</vt:lpstr>
      <vt:lpstr>In Summary…</vt:lpstr>
      <vt:lpstr>Building Satellites ‘on the Cheap’</vt:lpstr>
      <vt:lpstr>Launch Opportunity Strategy through the 1990s</vt:lpstr>
      <vt:lpstr>Microsats</vt:lpstr>
      <vt:lpstr>Microsat Design Philosophy</vt:lpstr>
      <vt:lpstr>Microsats</vt:lpstr>
      <vt:lpstr>All 4 Microsats and 2nd Gen UoSats on First  Ariane-4 ASAP Ring</vt:lpstr>
      <vt:lpstr>Microsat Design Impacts</vt:lpstr>
      <vt:lpstr>Project Echo Flies to Moscow</vt:lpstr>
      <vt:lpstr>Microsat Design Impacts</vt:lpstr>
      <vt:lpstr>Why did AMSAT Build ARISSat-1?</vt:lpstr>
      <vt:lpstr>Satellite Purpose:  Technology Demonstrator </vt:lpstr>
      <vt:lpstr>The ARISSat-1 SDX Band Plan</vt:lpstr>
      <vt:lpstr>Software Defined Transponder  SDX</vt:lpstr>
      <vt:lpstr>Satellite Purpose:  Technology Demonstrator </vt:lpstr>
      <vt:lpstr>ARISSat-1 Hardware</vt:lpstr>
      <vt:lpstr>Vibration Testing</vt:lpstr>
      <vt:lpstr>ARISSat-1 </vt:lpstr>
      <vt:lpstr>CubeSats </vt:lpstr>
      <vt:lpstr>AMSAT in a New Environment</vt:lpstr>
      <vt:lpstr>AMSAT in a New Environment</vt:lpstr>
      <vt:lpstr>AMSAT in a New Environment</vt:lpstr>
      <vt:lpstr>AMSAT’s Strategic Direction</vt:lpstr>
      <vt:lpstr>Partnerships Opens the Door for Launches</vt:lpstr>
      <vt:lpstr>The Future is Relatively Bright for  Keeping Amateur Radio in Space</vt:lpstr>
    </vt:vector>
  </TitlesOfParts>
  <Manager/>
  <Company>AMSAT</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2008 AMSAT Annual Meeting</dc:title>
  <dc:subject/>
  <dc:creator>WD4ASW</dc:creator>
  <cp:keywords/>
  <dc:description/>
  <cp:lastModifiedBy>Barry Baines</cp:lastModifiedBy>
  <cp:revision>797</cp:revision>
  <cp:lastPrinted>2010-05-07T07:18:29Z</cp:lastPrinted>
  <dcterms:created xsi:type="dcterms:W3CDTF">2010-10-03T01:24:14Z</dcterms:created>
  <dcterms:modified xsi:type="dcterms:W3CDTF">2014-07-17T03:40:10Z</dcterms:modified>
  <cp:category/>
</cp:coreProperties>
</file>